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Type a quote here.”"/>
          <p:cNvSpPr txBox="1"/>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6.png"/><Relationship Id="rId3" Type="http://schemas.openxmlformats.org/officeDocument/2006/relationships/image" Target="../media/image4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2.png"/><Relationship Id="rId3" Type="http://schemas.openxmlformats.org/officeDocument/2006/relationships/image" Target="../media/image5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5.png"/><Relationship Id="rId3" Type="http://schemas.openxmlformats.org/officeDocument/2006/relationships/image" Target="../media/image86.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7.png"/><Relationship Id="rId3" Type="http://schemas.openxmlformats.org/officeDocument/2006/relationships/image" Target="../media/image8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9.png"/><Relationship Id="rId3" Type="http://schemas.openxmlformats.org/officeDocument/2006/relationships/image" Target="../media/image9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1.png"/><Relationship Id="rId3" Type="http://schemas.openxmlformats.org/officeDocument/2006/relationships/image" Target="../media/image9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7.png"/><Relationship Id="rId3" Type="http://schemas.openxmlformats.org/officeDocument/2006/relationships/image" Target="../media/image3.png"/><Relationship Id="rId4" Type="http://schemas.openxmlformats.org/officeDocument/2006/relationships/image" Target="../media/image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hyperlink" Target="http://cms.cern.ch/iCMS/jsp/db_notes/noteInfo.jsp?cmsnoteid=CMS%20AN-2016/378" TargetMode="External"/><Relationship Id="rId5" Type="http://schemas.openxmlformats.org/officeDocument/2006/relationships/hyperlink" Target="http://cms.cern.ch/iCMS/analysisadmin/cadi?ancode=HIG-17-005" TargetMode="External"/><Relationship Id="rId6" Type="http://schemas.openxmlformats.org/officeDocument/2006/relationships/hyperlink" Target="http://cms.cern.ch/iCMS/analysisadmin/cadilines?line=HIG-17-004&amp;tp=an&amp;id=1867&amp;ancode=HIG-17-004" TargetMode="External"/><Relationship Id="rId7" Type="http://schemas.openxmlformats.org/officeDocument/2006/relationships/hyperlink" Target="http://cms.cern.ch/iCMS/jsp/db_notes/noteInfo.jsp?cmsnoteid=CMS%20AN-2017/029" TargetMode="External"/><Relationship Id="rId8" Type="http://schemas.openxmlformats.org/officeDocument/2006/relationships/hyperlink" Target="http://cms.cern.ch/iCMS/analysisadmin/cadilines?line=HIG-16-019&amp;tp=an&amp;id=1672&amp;ancode=HIG-16-019" TargetMode="External"/><Relationship Id="rId9" Type="http://schemas.openxmlformats.org/officeDocument/2006/relationships/hyperlink" Target="http://cms.cern.ch/iCMS/jsp/db_notes/noteInfo.jsp?cmsnoteid=CMS%20AN-2016/065" TargetMode="External"/><Relationship Id="rId10" Type="http://schemas.openxmlformats.org/officeDocument/2006/relationships/hyperlink" Target="http://cms.cern.ch/iCMS/analysisadmin/cadilines?line=HIG-14-026&amp;tp=an&amp;id=1404&amp;ancode=HIG-14-026" TargetMode="External"/><Relationship Id="rId11" Type="http://schemas.openxmlformats.org/officeDocument/2006/relationships/hyperlink" Target="https://arxiv.org/abs/1509.08159"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7.png"/><Relationship Id="rId3" Type="http://schemas.openxmlformats.org/officeDocument/2006/relationships/image" Target="../media/image9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2.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3.png"/><Relationship Id="rId3" Type="http://schemas.openxmlformats.org/officeDocument/2006/relationships/image" Target="../media/image10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5.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6.png"/><Relationship Id="rId3" Type="http://schemas.openxmlformats.org/officeDocument/2006/relationships/image" Target="../media/image107.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8.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image" Target="../media/image111.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8.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0.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1.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2.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3.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4.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5.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6.png"/><Relationship Id="rId3" Type="http://schemas.openxmlformats.org/officeDocument/2006/relationships/image" Target="../media/image127.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8.png"/><Relationship Id="rId3" Type="http://schemas.openxmlformats.org/officeDocument/2006/relationships/image" Target="../media/image12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0.png"/><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0.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1.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2.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3.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4.png"/><Relationship Id="rId3" Type="http://schemas.openxmlformats.org/officeDocument/2006/relationships/image" Target="../media/image145.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5.png"/><Relationship Id="rId3" Type="http://schemas.openxmlformats.org/officeDocument/2006/relationships/image" Target="../media/image146.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7.png"/><Relationship Id="rId3" Type="http://schemas.openxmlformats.org/officeDocument/2006/relationships/image" Target="../media/image14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 Id="rId3" Type="http://schemas.openxmlformats.org/officeDocument/2006/relationships/image" Target="../media/image1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cms.cern.ch/iCMS/analysisadmin/cadilines?line=HIG-17-004" TargetMode="External"/><Relationship Id="rId3" Type="http://schemas.openxmlformats.org/officeDocument/2006/relationships/image" Target="../media/image17.png"/><Relationship Id="rId4" Type="http://schemas.openxmlformats.org/officeDocument/2006/relationships/image" Target="../media/image1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Approval of HIG-17-005…"/>
          <p:cNvSpPr txBox="1"/>
          <p:nvPr>
            <p:ph type="subTitle" sz="half" idx="1"/>
          </p:nvPr>
        </p:nvSpPr>
        <p:spPr>
          <a:xfrm>
            <a:off x="1270000" y="4408615"/>
            <a:ext cx="10464800" cy="4804649"/>
          </a:xfrm>
          <a:prstGeom prst="rect">
            <a:avLst/>
          </a:prstGeom>
        </p:spPr>
        <p:txBody>
          <a:bodyPr/>
          <a:lstStyle/>
          <a:p>
            <a:pPr/>
          </a:p>
          <a:p>
            <a:pPr lvl="1">
              <a:defRPr b="1">
                <a:latin typeface="Helvetica"/>
                <a:ea typeface="Helvetica"/>
                <a:cs typeface="Helvetica"/>
                <a:sym typeface="Helvetica"/>
              </a:defRPr>
            </a:pPr>
            <a:r>
              <a:t>Approval of HIG-17-005</a:t>
            </a:r>
          </a:p>
          <a:p>
            <a:pPr lvl="1">
              <a:defRPr b="1">
                <a:latin typeface="Helvetica"/>
                <a:ea typeface="Helvetica"/>
                <a:cs typeface="Helvetica"/>
                <a:sym typeface="Helvetica"/>
              </a:defRPr>
            </a:pPr>
            <a:r>
              <a:t>2</a:t>
            </a:r>
            <a:r>
              <a:rPr baseline="31999"/>
              <a:t>nd</a:t>
            </a:r>
            <a:r>
              <a:t> May, 2017</a:t>
            </a:r>
          </a:p>
          <a:p>
            <a:pPr lvl="1">
              <a:defRPr b="1">
                <a:latin typeface="Helvetica"/>
                <a:ea typeface="Helvetica"/>
                <a:cs typeface="Helvetica"/>
                <a:sym typeface="Helvetica"/>
              </a:defRPr>
            </a:pPr>
          </a:p>
          <a:p>
            <a:pPr lvl="1"/>
            <a:r>
              <a:t>Pallabi Das*, Sandhya Jain, Kajari Mazumdar</a:t>
            </a:r>
          </a:p>
          <a:p>
            <a:pPr lvl="1"/>
            <a:r>
              <a:t>(Tata Institute of Fundamental Research, Mumbai)</a:t>
            </a:r>
          </a:p>
          <a:p>
            <a:pPr lvl="1"/>
          </a:p>
          <a:p>
            <a:pPr lvl="1"/>
            <a:r>
              <a:t>Jose Monroy, Benjamin Stieger, Ken Bloom</a:t>
            </a:r>
          </a:p>
          <a:p>
            <a:pPr lvl="1"/>
            <a:r>
              <a:t>(University of Nebraska-Lincoln)</a:t>
            </a:r>
          </a:p>
        </p:txBody>
      </p:sp>
      <p:pic>
        <p:nvPicPr>
          <p:cNvPr id="120" name="CMS-Color.pdf" descr="CMS-Color.pdf"/>
          <p:cNvPicPr>
            <a:picLocks noChangeAspect="1"/>
          </p:cNvPicPr>
          <p:nvPr/>
        </p:nvPicPr>
        <p:blipFill>
          <a:blip r:embed="rId2">
            <a:extLst/>
          </a:blip>
          <a:stretch>
            <a:fillRect/>
          </a:stretch>
        </p:blipFill>
        <p:spPr>
          <a:xfrm>
            <a:off x="173870" y="131630"/>
            <a:ext cx="1692961" cy="1692962"/>
          </a:xfrm>
          <a:prstGeom prst="rect">
            <a:avLst/>
          </a:prstGeom>
        </p:spPr>
      </p:pic>
      <p:pic>
        <p:nvPicPr>
          <p:cNvPr id="121" name="Image" descr="Image"/>
          <p:cNvPicPr>
            <a:picLocks noChangeAspect="1"/>
          </p:cNvPicPr>
          <p:nvPr/>
        </p:nvPicPr>
        <p:blipFill>
          <a:blip r:embed="rId3">
            <a:extLst/>
          </a:blip>
          <a:stretch>
            <a:fillRect/>
          </a:stretch>
        </p:blipFill>
        <p:spPr>
          <a:xfrm>
            <a:off x="10182072" y="-84377"/>
            <a:ext cx="2819099" cy="1692962"/>
          </a:xfrm>
          <a:prstGeom prst="rect">
            <a:avLst/>
          </a:prstGeom>
        </p:spPr>
      </p:pic>
      <p:pic>
        <p:nvPicPr>
          <p:cNvPr id="122" name="UNLlogo.png" descr="UNLlogo.png"/>
          <p:cNvPicPr>
            <a:picLocks noChangeAspect="1"/>
          </p:cNvPicPr>
          <p:nvPr/>
        </p:nvPicPr>
        <p:blipFill>
          <a:blip r:embed="rId4">
            <a:extLst/>
          </a:blip>
          <a:stretch>
            <a:fillRect/>
          </a:stretch>
        </p:blipFill>
        <p:spPr>
          <a:xfrm>
            <a:off x="7402076" y="150793"/>
            <a:ext cx="2962337" cy="1222622"/>
          </a:xfrm>
          <a:prstGeom prst="rect">
            <a:avLst/>
          </a:prstGeom>
          <a:ln w="12700">
            <a:miter lim="400000"/>
          </a:ln>
        </p:spPr>
      </p:pic>
      <p:sp>
        <p:nvSpPr>
          <p:cNvPr id="123" name="Search for production of a Higgs boson and a single top quark in multilepton final states in proton collisions at √s =13 TeV"/>
          <p:cNvSpPr txBox="1"/>
          <p:nvPr>
            <p:ph type="ctrTitle"/>
          </p:nvPr>
        </p:nvSpPr>
        <p:spPr>
          <a:xfrm>
            <a:off x="1043096" y="1886110"/>
            <a:ext cx="10918608" cy="2460987"/>
          </a:xfrm>
          <a:prstGeom prst="rect">
            <a:avLst/>
          </a:prstGeom>
        </p:spPr>
        <p:txBody>
          <a:bodyPr/>
          <a:lstStyle>
            <a:lvl1pPr defTabSz="443991">
              <a:defRPr sz="4560">
                <a:solidFill>
                  <a:srgbClr val="011993"/>
                </a:solidFill>
                <a:latin typeface="Georgia"/>
                <a:ea typeface="Georgia"/>
                <a:cs typeface="Georgia"/>
                <a:sym typeface="Georgia"/>
              </a:defRPr>
            </a:lvl1pPr>
          </a:lstStyle>
          <a:p>
            <a:pPr/>
            <a:r>
              <a:t>Search for production of a Higgs boson and a single top quark in multilepton final states in proton collisions at √s =13 TeV</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Event selection"/>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Event selection</a:t>
            </a:r>
          </a:p>
        </p:txBody>
      </p:sp>
      <p:sp>
        <p:nvSpPr>
          <p:cNvPr id="23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5" name="2lss…"/>
          <p:cNvSpPr txBox="1"/>
          <p:nvPr/>
        </p:nvSpPr>
        <p:spPr>
          <a:xfrm>
            <a:off x="1045195" y="4972364"/>
            <a:ext cx="6063120" cy="34061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2000"/>
              </a:spcBef>
              <a:defRPr b="1" sz="2500">
                <a:solidFill>
                  <a:srgbClr val="011993"/>
                </a:solidFill>
                <a:latin typeface="Helvetica"/>
                <a:ea typeface="Helvetica"/>
                <a:cs typeface="Helvetica"/>
                <a:sym typeface="Helvetica"/>
              </a:defRPr>
            </a:pPr>
            <a:r>
              <a:t>2lss</a:t>
            </a:r>
          </a:p>
          <a:p>
            <a:pPr marL="444500" indent="-444500" algn="l">
              <a:spcBef>
                <a:spcPts val="2000"/>
              </a:spcBef>
              <a:buSzPct val="75000"/>
              <a:buChar char="•"/>
              <a:defRPr sz="2500"/>
            </a:pPr>
            <a:r>
              <a:t>Exactly </a:t>
            </a:r>
            <a:r>
              <a:rPr>
                <a:solidFill>
                  <a:srgbClr val="FF2F92"/>
                </a:solidFill>
              </a:rPr>
              <a:t>two tight leptons</a:t>
            </a:r>
            <a:r>
              <a:t> with same sign.</a:t>
            </a:r>
          </a:p>
          <a:p>
            <a:pPr marL="444500" indent="-444500" algn="l">
              <a:spcBef>
                <a:spcPts val="2000"/>
              </a:spcBef>
              <a:buSzPct val="75000"/>
              <a:buChar char="•"/>
              <a:defRPr sz="2500"/>
            </a:pPr>
            <a:r>
              <a:t>Lepton p</a:t>
            </a:r>
            <a:r>
              <a:rPr baseline="-5999"/>
              <a:t>T</a:t>
            </a:r>
            <a:r>
              <a:t> &gt; 25/15 GeV.</a:t>
            </a:r>
          </a:p>
          <a:p>
            <a:pPr marL="444500" indent="-444500" algn="l">
              <a:spcBef>
                <a:spcPts val="2000"/>
              </a:spcBef>
              <a:buSzPct val="75000"/>
              <a:buChar char="•"/>
              <a:defRPr sz="2500"/>
            </a:pPr>
            <a:r>
              <a:t>Electrons are triple-charge consistent.</a:t>
            </a:r>
          </a:p>
          <a:p>
            <a:pPr marL="444500" indent="-444500" algn="l">
              <a:spcBef>
                <a:spcPts val="2000"/>
              </a:spcBef>
              <a:buSzPct val="75000"/>
              <a:buChar char="•"/>
              <a:defRPr sz="2500"/>
            </a:pPr>
            <a:r>
              <a:t>Muon p</a:t>
            </a:r>
            <a:r>
              <a:rPr baseline="-5999"/>
              <a:t>T</a:t>
            </a:r>
            <a:r>
              <a:t> resolution: 𝛥p</a:t>
            </a:r>
            <a:r>
              <a:rPr baseline="-5999"/>
              <a:t>T</a:t>
            </a:r>
            <a:r>
              <a:t>/p</a:t>
            </a:r>
            <a:r>
              <a:rPr baseline="-5999"/>
              <a:t>T</a:t>
            </a:r>
            <a:r>
              <a:t> &lt; 0.2.</a:t>
            </a:r>
          </a:p>
        </p:txBody>
      </p:sp>
      <p:sp>
        <p:nvSpPr>
          <p:cNvPr id="236" name="3l…"/>
          <p:cNvSpPr txBox="1"/>
          <p:nvPr/>
        </p:nvSpPr>
        <p:spPr>
          <a:xfrm>
            <a:off x="7107692" y="4982207"/>
            <a:ext cx="5356096" cy="276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2000"/>
              </a:spcBef>
              <a:defRPr b="1" sz="2500">
                <a:solidFill>
                  <a:srgbClr val="011993"/>
                </a:solidFill>
                <a:latin typeface="Helvetica"/>
                <a:ea typeface="Helvetica"/>
                <a:cs typeface="Helvetica"/>
                <a:sym typeface="Helvetica"/>
              </a:defRPr>
            </a:pPr>
            <a:r>
              <a:t>3l</a:t>
            </a:r>
          </a:p>
          <a:p>
            <a:pPr marL="444500" indent="-444500" algn="l">
              <a:spcBef>
                <a:spcPts val="2000"/>
              </a:spcBef>
              <a:buSzPct val="75000"/>
              <a:buChar char="•"/>
              <a:defRPr sz="2500"/>
            </a:pPr>
            <a:r>
              <a:t>Exactly </a:t>
            </a:r>
            <a:r>
              <a:rPr>
                <a:solidFill>
                  <a:srgbClr val="FF2F92"/>
                </a:solidFill>
              </a:rPr>
              <a:t>three tight leptons</a:t>
            </a:r>
            <a:r>
              <a:t>.</a:t>
            </a:r>
          </a:p>
          <a:p>
            <a:pPr marL="444500" indent="-444500" algn="l">
              <a:spcBef>
                <a:spcPts val="2000"/>
              </a:spcBef>
              <a:buSzPct val="75000"/>
              <a:buChar char="•"/>
              <a:defRPr sz="2500"/>
            </a:pPr>
            <a:r>
              <a:t>Lepton p</a:t>
            </a:r>
            <a:r>
              <a:rPr baseline="-5999"/>
              <a:t>T</a:t>
            </a:r>
            <a:r>
              <a:t> &gt; 25/15/15 GeV.</a:t>
            </a:r>
          </a:p>
          <a:p>
            <a:pPr marL="444500" indent="-444500" algn="l">
              <a:spcBef>
                <a:spcPts val="2000"/>
              </a:spcBef>
              <a:buSzPct val="75000"/>
              <a:buChar char="•"/>
              <a:defRPr sz="2500"/>
            </a:pPr>
            <a:r>
              <a:t>Z veto: no OSSF pair with             |m</a:t>
            </a:r>
            <a:r>
              <a:rPr baseline="-5999"/>
              <a:t>ll</a:t>
            </a:r>
            <a:r>
              <a:t> -m</a:t>
            </a:r>
            <a:r>
              <a:rPr baseline="-5999"/>
              <a:t>Z</a:t>
            </a:r>
            <a:r>
              <a:t>| &lt; 15 GeV.</a:t>
            </a:r>
          </a:p>
        </p:txBody>
      </p:sp>
      <p:sp>
        <p:nvSpPr>
          <p:cNvPr id="237" name="Common selection criteria for all channels:…"/>
          <p:cNvSpPr txBox="1"/>
          <p:nvPr/>
        </p:nvSpPr>
        <p:spPr>
          <a:xfrm>
            <a:off x="1082160" y="705347"/>
            <a:ext cx="11467835" cy="44113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2000"/>
              </a:spcBef>
              <a:defRPr b="1" sz="2500">
                <a:latin typeface="Helvetica"/>
                <a:ea typeface="Helvetica"/>
                <a:cs typeface="Helvetica"/>
                <a:sym typeface="Helvetica"/>
              </a:defRPr>
            </a:pPr>
            <a:r>
              <a:t>Common selection criteria for all channels:</a:t>
            </a:r>
          </a:p>
          <a:p>
            <a:pPr marL="444500" indent="-444500" algn="l">
              <a:spcBef>
                <a:spcPts val="2000"/>
              </a:spcBef>
              <a:buSzPct val="75000"/>
              <a:buChar char="•"/>
              <a:defRPr sz="2500"/>
            </a:pPr>
            <a:r>
              <a:t>Lepton preselection: no loose lepton pair with m</a:t>
            </a:r>
            <a:r>
              <a:rPr baseline="-5999"/>
              <a:t>ll</a:t>
            </a:r>
            <a:r>
              <a:t> &lt; 12 GeV.</a:t>
            </a:r>
          </a:p>
          <a:p>
            <a:pPr marL="444500" indent="-444500" algn="l">
              <a:spcBef>
                <a:spcPts val="2000"/>
              </a:spcBef>
              <a:buClr>
                <a:srgbClr val="000000"/>
              </a:buClr>
              <a:buSzPct val="75000"/>
              <a:buChar char="•"/>
              <a:defRPr sz="2500">
                <a:solidFill>
                  <a:srgbClr val="FF9300"/>
                </a:solidFill>
              </a:defRPr>
            </a:pPr>
            <a:r>
              <a:t>b-jets: one or more jets passing CSVv2 medium w.p. (|𝜂| &lt; 2.4).</a:t>
            </a:r>
          </a:p>
          <a:p>
            <a:pPr marL="444500" indent="-444500" algn="l">
              <a:buSzPct val="75000"/>
              <a:buChar char="•"/>
              <a:defRPr sz="2500"/>
            </a:pPr>
            <a:r>
              <a:rPr>
                <a:solidFill>
                  <a:srgbClr val="FF9300"/>
                </a:solidFill>
              </a:rPr>
              <a:t>Light quark jet: one or more jets failing the CSVv2 loose w.p.</a:t>
            </a:r>
            <a:r>
              <a:t>                         central: p</a:t>
            </a:r>
            <a:r>
              <a:rPr baseline="-5999"/>
              <a:t>T </a:t>
            </a:r>
            <a:r>
              <a:t>&gt;25 GeV, |𝜂| &lt; 2.4 </a:t>
            </a:r>
          </a:p>
          <a:p>
            <a:pPr lvl="2" algn="l">
              <a:defRPr sz="2500"/>
            </a:pPr>
            <a:r>
              <a:t>forward: p</a:t>
            </a:r>
            <a:r>
              <a:rPr baseline="-5999"/>
              <a:t>T </a:t>
            </a:r>
            <a:r>
              <a:t>&gt; 40 GeV, |𝜂| &gt; 2.4</a:t>
            </a:r>
          </a:p>
          <a:p>
            <a:pPr lvl="2" algn="l">
              <a:defRPr sz="2500"/>
            </a:pPr>
          </a:p>
          <a:p>
            <a:pPr algn="l">
              <a:spcBef>
                <a:spcPts val="2000"/>
              </a:spcBef>
              <a:defRPr b="1" sz="2500">
                <a:latin typeface="Helvetica"/>
                <a:ea typeface="Helvetica"/>
                <a:cs typeface="Helvetica"/>
                <a:sym typeface="Helvetica"/>
              </a:defRPr>
            </a:pPr>
            <a:r>
              <a:t>Selection criteria based on leptons: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Background estimation"/>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Background estimation</a:t>
            </a:r>
          </a:p>
        </p:txBody>
      </p:sp>
      <p:sp>
        <p:nvSpPr>
          <p:cNvPr id="24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1" name="Irreducible physics backgrounds: estimated from MC, data/MC scale factors for: b-tagging, lepton efficiency, triggers, PU…"/>
          <p:cNvSpPr txBox="1"/>
          <p:nvPr/>
        </p:nvSpPr>
        <p:spPr>
          <a:xfrm>
            <a:off x="768482" y="852910"/>
            <a:ext cx="11467835" cy="77597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2000"/>
              </a:spcBef>
              <a:defRPr sz="2500">
                <a:solidFill>
                  <a:srgbClr val="FF2600"/>
                </a:solidFill>
              </a:defRPr>
            </a:pPr>
            <a:r>
              <a:t>Irreducible physics backgrounds: </a:t>
            </a:r>
            <a:r>
              <a:rPr>
                <a:solidFill>
                  <a:srgbClr val="000000"/>
                </a:solidFill>
              </a:rPr>
              <a:t>estimated from MC, data/MC scale factors for: b-tagging, lepton efficiency, triggers, PU</a:t>
            </a:r>
          </a:p>
          <a:p>
            <a:pPr marL="444500" indent="-444500" algn="l">
              <a:spcBef>
                <a:spcPts val="1000"/>
              </a:spcBef>
              <a:buSzPct val="120000"/>
              <a:buChar char="•"/>
              <a:defRPr b="1" sz="2500">
                <a:latin typeface="Helvetica"/>
                <a:ea typeface="Helvetica"/>
                <a:cs typeface="Helvetica"/>
                <a:sym typeface="Helvetica"/>
              </a:defRPr>
            </a:pPr>
            <a:r>
              <a:t>ttbar+X (X=W/Z/H/γ*)</a:t>
            </a:r>
          </a:p>
          <a:p>
            <a:pPr marL="444500" indent="-444500" algn="l">
              <a:spcBef>
                <a:spcPts val="1000"/>
              </a:spcBef>
              <a:buSzPct val="120000"/>
              <a:buChar char="•"/>
              <a:defRPr b="1" sz="2500">
                <a:latin typeface="Helvetica"/>
                <a:ea typeface="Helvetica"/>
                <a:cs typeface="Helvetica"/>
                <a:sym typeface="Helvetica"/>
              </a:defRPr>
            </a:pPr>
            <a:r>
              <a:t>Photon conversions</a:t>
            </a:r>
          </a:p>
          <a:p>
            <a:pPr marL="444500" indent="-444500" algn="l">
              <a:spcBef>
                <a:spcPts val="1000"/>
              </a:spcBef>
              <a:buSzPct val="120000"/>
              <a:buChar char="•"/>
              <a:defRPr b="1" sz="2500">
                <a:latin typeface="Helvetica"/>
                <a:ea typeface="Helvetica"/>
                <a:cs typeface="Helvetica"/>
                <a:sym typeface="Helvetica"/>
              </a:defRPr>
            </a:pPr>
            <a:r>
              <a:t>Rare SM (tZq, tWZ, tri-bosons, WWqq, tttt)</a:t>
            </a:r>
            <a:endParaRPr b="0">
              <a:latin typeface="+mn-lt"/>
              <a:ea typeface="+mn-ea"/>
              <a:cs typeface="+mn-cs"/>
              <a:sym typeface="Helvetica Light"/>
            </a:endParaRPr>
          </a:p>
          <a:p>
            <a:pPr marL="444500" indent="-444500" algn="l">
              <a:spcBef>
                <a:spcPts val="1000"/>
              </a:spcBef>
              <a:buSzPct val="120000"/>
              <a:buChar char="•"/>
              <a:defRPr b="1" sz="2500">
                <a:latin typeface="Helvetica"/>
                <a:ea typeface="Helvetica"/>
                <a:cs typeface="Helvetica"/>
                <a:sym typeface="Helvetica"/>
              </a:defRPr>
            </a:pPr>
            <a:r>
              <a:t>Di-bosons WZ, ZZ</a:t>
            </a:r>
          </a:p>
          <a:p>
            <a:pPr algn="l">
              <a:spcBef>
                <a:spcPts val="300"/>
              </a:spcBef>
              <a:defRPr b="1" sz="2500">
                <a:latin typeface="Helvetica"/>
                <a:ea typeface="Helvetica"/>
                <a:cs typeface="Helvetica"/>
                <a:sym typeface="Helvetica"/>
              </a:defRPr>
            </a:pPr>
            <a:endParaRPr b="0">
              <a:latin typeface="+mn-lt"/>
              <a:ea typeface="+mn-ea"/>
              <a:cs typeface="+mn-cs"/>
              <a:sym typeface="Helvetica Light"/>
            </a:endParaRPr>
          </a:p>
          <a:p>
            <a:pPr algn="l">
              <a:spcBef>
                <a:spcPts val="2000"/>
              </a:spcBef>
              <a:defRPr b="1" sz="2500">
                <a:solidFill>
                  <a:srgbClr val="FF2600"/>
                </a:solidFill>
                <a:latin typeface="Helvetica"/>
                <a:ea typeface="Helvetica"/>
                <a:cs typeface="Helvetica"/>
                <a:sym typeface="Helvetica"/>
              </a:defRPr>
            </a:pPr>
            <a:r>
              <a:rPr b="0">
                <a:latin typeface="+mn-lt"/>
                <a:ea typeface="+mn-ea"/>
                <a:cs typeface="+mn-cs"/>
                <a:sym typeface="Helvetica Light"/>
              </a:rPr>
              <a:t>Reducible backgrounds: </a:t>
            </a:r>
            <a:r>
              <a:rPr b="0">
                <a:solidFill>
                  <a:srgbClr val="000000"/>
                </a:solidFill>
                <a:latin typeface="+mn-lt"/>
                <a:ea typeface="+mn-ea"/>
                <a:cs typeface="+mn-cs"/>
                <a:sym typeface="Helvetica Light"/>
              </a:rPr>
              <a:t>estimated using a data driven method </a:t>
            </a:r>
            <a:endParaRPr b="0">
              <a:latin typeface="+mn-lt"/>
              <a:ea typeface="+mn-ea"/>
              <a:cs typeface="+mn-cs"/>
              <a:sym typeface="Helvetica Light"/>
            </a:endParaRPr>
          </a:p>
          <a:p>
            <a:pPr marL="444500" indent="-444500" algn="l">
              <a:spcBef>
                <a:spcPts val="2000"/>
              </a:spcBef>
              <a:buSzPct val="120000"/>
              <a:buChar char="•"/>
              <a:defRPr b="1" sz="2500">
                <a:latin typeface="Helvetica"/>
                <a:ea typeface="Helvetica"/>
                <a:cs typeface="Helvetica"/>
                <a:sym typeface="Helvetica"/>
              </a:defRPr>
            </a:pPr>
            <a:r>
              <a:t>Fakes: </a:t>
            </a:r>
            <a:r>
              <a:rPr b="0">
                <a:latin typeface="+mn-lt"/>
                <a:ea typeface="+mn-ea"/>
                <a:cs typeface="+mn-cs"/>
                <a:sym typeface="Helvetica Light"/>
              </a:rPr>
              <a:t>due to non-prompt leptons and mis-identification of jets, which pass the lepton Id cuts.</a:t>
            </a:r>
            <a:endParaRPr b="0">
              <a:latin typeface="+mn-lt"/>
              <a:ea typeface="+mn-ea"/>
              <a:cs typeface="+mn-cs"/>
              <a:sym typeface="Helvetica Light"/>
            </a:endParaRPr>
          </a:p>
          <a:p>
            <a:pPr marL="444500" indent="-444500" algn="l">
              <a:buSzPct val="120000"/>
              <a:buChar char="•"/>
              <a:defRPr b="1" sz="2500">
                <a:latin typeface="Helvetica"/>
                <a:ea typeface="Helvetica"/>
                <a:cs typeface="Helvetica"/>
                <a:sym typeface="Helvetica"/>
              </a:defRPr>
            </a:pPr>
            <a:r>
              <a:t>Charge Flips: </a:t>
            </a:r>
            <a:r>
              <a:rPr b="0">
                <a:latin typeface="+mn-lt"/>
                <a:ea typeface="+mn-ea"/>
                <a:cs typeface="+mn-cs"/>
                <a:sym typeface="Helvetica Light"/>
              </a:rPr>
              <a:t>due to mis-assignment of electron charge in opposite sign processes (ttbar, DY), relevant only for the 2lss channel. </a:t>
            </a:r>
            <a:endParaRPr b="0">
              <a:latin typeface="+mn-lt"/>
              <a:ea typeface="+mn-ea"/>
              <a:cs typeface="+mn-cs"/>
              <a:sym typeface="Helvetica Light"/>
            </a:endParaRPr>
          </a:p>
          <a:p>
            <a:pPr lvl="2" algn="l">
              <a:defRPr b="1" sz="2500">
                <a:latin typeface="Helvetica"/>
                <a:ea typeface="Helvetica"/>
                <a:cs typeface="Helvetica"/>
                <a:sym typeface="Helvetica"/>
              </a:defRPr>
            </a:pPr>
            <a:r>
              <a:rPr b="0">
                <a:latin typeface="+mn-lt"/>
                <a:ea typeface="+mn-ea"/>
                <a:cs typeface="+mn-cs"/>
                <a:sym typeface="Helvetica Light"/>
              </a:rPr>
              <a:t>Estimated using mis-id probability measured in control region defined with opposite sign electron pair in Z-resonance region.</a:t>
            </a:r>
          </a:p>
          <a:p>
            <a:pPr algn="l">
              <a:spcBef>
                <a:spcPts val="2000"/>
              </a:spcBef>
              <a:defRPr b="1" sz="2500">
                <a:latin typeface="Helvetica"/>
                <a:ea typeface="Helvetica"/>
                <a:cs typeface="Helvetica"/>
                <a:sym typeface="Helvetica"/>
              </a:defRPr>
            </a:pPr>
            <a:endParaRPr b="0">
              <a:latin typeface="+mn-lt"/>
              <a:ea typeface="+mn-ea"/>
              <a:cs typeface="+mn-cs"/>
              <a:sym typeface="Helvetica Light"/>
            </a:endParaRPr>
          </a:p>
          <a:p>
            <a:pPr algn="l">
              <a:spcBef>
                <a:spcPts val="2000"/>
              </a:spcBef>
              <a:defRPr b="1" sz="2500">
                <a:latin typeface="Helvetica"/>
                <a:ea typeface="Helvetica"/>
                <a:cs typeface="Helvetica"/>
                <a:sym typeface="Helvetica"/>
              </a:defRPr>
            </a:pPr>
            <a:r>
              <a:rPr b="0">
                <a:latin typeface="+mn-lt"/>
                <a:ea typeface="+mn-ea"/>
                <a:cs typeface="+mn-cs"/>
                <a:sym typeface="Helvetica Light"/>
              </a:rPr>
              <a:t>All background contributions are obtained from ttH multilepton analysis.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4" name="Lep3Pt.pdf" descr="Lep3Pt.pdf"/>
          <p:cNvPicPr>
            <a:picLocks noChangeAspect="1"/>
          </p:cNvPicPr>
          <p:nvPr/>
        </p:nvPicPr>
        <p:blipFill>
          <a:blip r:embed="rId2">
            <a:extLst/>
          </a:blip>
          <a:stretch>
            <a:fillRect/>
          </a:stretch>
        </p:blipFill>
        <p:spPr>
          <a:xfrm>
            <a:off x="240641" y="3954926"/>
            <a:ext cx="4035017" cy="4888988"/>
          </a:xfrm>
          <a:prstGeom prst="rect">
            <a:avLst/>
          </a:prstGeom>
          <a:ln w="12700">
            <a:miter lim="400000"/>
          </a:ln>
        </p:spPr>
      </p:pic>
      <p:pic>
        <p:nvPicPr>
          <p:cNvPr id="245" name="mZ1.pdf" descr="mZ1.pdf"/>
          <p:cNvPicPr>
            <a:picLocks noChangeAspect="1"/>
          </p:cNvPicPr>
          <p:nvPr/>
        </p:nvPicPr>
        <p:blipFill>
          <a:blip r:embed="rId3">
            <a:extLst/>
          </a:blip>
          <a:stretch>
            <a:fillRect/>
          </a:stretch>
        </p:blipFill>
        <p:spPr>
          <a:xfrm>
            <a:off x="4298863" y="3954926"/>
            <a:ext cx="4035017" cy="4888988"/>
          </a:xfrm>
          <a:prstGeom prst="rect">
            <a:avLst/>
          </a:prstGeom>
          <a:ln w="12700">
            <a:miter lim="400000"/>
          </a:ln>
        </p:spPr>
      </p:pic>
      <p:pic>
        <p:nvPicPr>
          <p:cNvPr id="246" name="nJet25.pdf" descr="nJet25.pdf"/>
          <p:cNvPicPr>
            <a:picLocks noChangeAspect="1"/>
          </p:cNvPicPr>
          <p:nvPr/>
        </p:nvPicPr>
        <p:blipFill>
          <a:blip r:embed="rId4">
            <a:extLst/>
          </a:blip>
          <a:stretch>
            <a:fillRect/>
          </a:stretch>
        </p:blipFill>
        <p:spPr>
          <a:xfrm>
            <a:off x="8357086" y="3954926"/>
            <a:ext cx="4035016" cy="4888989"/>
          </a:xfrm>
          <a:prstGeom prst="rect">
            <a:avLst/>
          </a:prstGeom>
          <a:ln w="12700">
            <a:miter lim="400000"/>
          </a:ln>
        </p:spPr>
      </p:pic>
      <p:sp>
        <p:nvSpPr>
          <p:cNvPr id="247" name="Selection for Z-enriched CR:…"/>
          <p:cNvSpPr txBox="1"/>
          <p:nvPr/>
        </p:nvSpPr>
        <p:spPr>
          <a:xfrm>
            <a:off x="768482" y="816550"/>
            <a:ext cx="11467835" cy="26784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spcBef>
                <a:spcPts val="2000"/>
              </a:spcBef>
              <a:buSzPct val="75000"/>
              <a:buChar char="•"/>
              <a:defRPr sz="2500"/>
            </a:pPr>
            <a:r>
              <a:t>Selection for Z-enriched CR:</a:t>
            </a:r>
          </a:p>
          <a:p>
            <a:pPr lvl="1" marL="889000" indent="-444500" algn="l">
              <a:spcBef>
                <a:spcPts val="1000"/>
              </a:spcBef>
              <a:buSzPct val="75000"/>
              <a:buChar char="➡"/>
              <a:defRPr sz="2500"/>
            </a:pPr>
            <a:r>
              <a:t>Exactly three tight leptons with p</a:t>
            </a:r>
            <a:r>
              <a:rPr baseline="-5999"/>
              <a:t>T</a:t>
            </a:r>
            <a:r>
              <a:t> &gt; 25/15/15 GeV.</a:t>
            </a:r>
          </a:p>
          <a:p>
            <a:pPr lvl="1" marL="889000" indent="-444500" algn="l">
              <a:spcBef>
                <a:spcPts val="1000"/>
              </a:spcBef>
              <a:buSzPct val="75000"/>
              <a:buChar char="➡"/>
              <a:defRPr sz="2500"/>
            </a:pPr>
            <a:r>
              <a:t>b-jets: one or more jets passing CSVv2 loose w.p. (|𝜂| &lt; 2.4).</a:t>
            </a:r>
          </a:p>
          <a:p>
            <a:pPr lvl="1" marL="889000" indent="-444500" algn="l">
              <a:spcBef>
                <a:spcPts val="1000"/>
              </a:spcBef>
              <a:buSzPct val="75000"/>
              <a:buChar char="➡"/>
              <a:defRPr sz="2500"/>
            </a:pPr>
            <a:r>
              <a:t>Number of jets within |𝜂| &lt; 2.4 is less than four.</a:t>
            </a:r>
          </a:p>
          <a:p>
            <a:pPr lvl="1" marL="889000" indent="-444500" algn="l">
              <a:spcBef>
                <a:spcPts val="1000"/>
              </a:spcBef>
              <a:buSzPct val="75000"/>
              <a:buChar char="➡"/>
              <a:defRPr sz="2500"/>
            </a:pPr>
            <a:r>
              <a:t>Inverted Z veto: |m</a:t>
            </a:r>
            <a:r>
              <a:rPr baseline="-5999"/>
              <a:t>ll</a:t>
            </a:r>
            <a:r>
              <a:t> -m</a:t>
            </a:r>
            <a:r>
              <a:rPr baseline="-5999"/>
              <a:t>Z</a:t>
            </a:r>
            <a:r>
              <a:t>| &lt; 15 GeV </a:t>
            </a:r>
            <a:r>
              <a:rPr>
                <a:solidFill>
                  <a:srgbClr val="FF2600"/>
                </a:solidFill>
              </a:rPr>
              <a:t>(orthogonal to signal region)</a:t>
            </a:r>
            <a:r>
              <a:t>.</a:t>
            </a:r>
          </a:p>
        </p:txBody>
      </p:sp>
      <p:sp>
        <p:nvSpPr>
          <p:cNvPr id="248" name="Control region for background estimation: 3l"/>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Control region for background estimation: 3l</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Signal region plots: 2lss-eµ"/>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Signal region plots: 2lss-eµ</a:t>
            </a:r>
          </a:p>
        </p:txBody>
      </p:sp>
      <p:sp>
        <p:nvSpPr>
          <p:cNvPr id="25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2" name="Lep2Pt.pdf" descr="Lep2Pt.pdf"/>
          <p:cNvPicPr>
            <a:picLocks noChangeAspect="1"/>
          </p:cNvPicPr>
          <p:nvPr/>
        </p:nvPicPr>
        <p:blipFill>
          <a:blip r:embed="rId2">
            <a:extLst/>
          </a:blip>
          <a:stretch>
            <a:fillRect/>
          </a:stretch>
        </p:blipFill>
        <p:spPr>
          <a:xfrm>
            <a:off x="992629" y="787690"/>
            <a:ext cx="3349599" cy="4058509"/>
          </a:xfrm>
          <a:prstGeom prst="rect">
            <a:avLst/>
          </a:prstGeom>
          <a:ln w="12700">
            <a:miter lim="400000"/>
          </a:ln>
        </p:spPr>
      </p:pic>
      <p:pic>
        <p:nvPicPr>
          <p:cNvPr id="253" name="maxEtaJet25_40.pdf" descr="maxEtaJet25_40.pdf"/>
          <p:cNvPicPr>
            <a:picLocks noChangeAspect="1"/>
          </p:cNvPicPr>
          <p:nvPr/>
        </p:nvPicPr>
        <p:blipFill>
          <a:blip r:embed="rId3">
            <a:extLst/>
          </a:blip>
          <a:stretch>
            <a:fillRect/>
          </a:stretch>
        </p:blipFill>
        <p:spPr>
          <a:xfrm>
            <a:off x="8662572" y="787690"/>
            <a:ext cx="3349599" cy="4058509"/>
          </a:xfrm>
          <a:prstGeom prst="rect">
            <a:avLst/>
          </a:prstGeom>
          <a:ln w="12700">
            <a:miter lim="400000"/>
          </a:ln>
        </p:spPr>
      </p:pic>
      <p:sp>
        <p:nvSpPr>
          <p:cNvPr id="254" name="PAS"/>
          <p:cNvSpPr txBox="1"/>
          <p:nvPr/>
        </p:nvSpPr>
        <p:spPr>
          <a:xfrm rot="19800000">
            <a:off x="8484613" y="614855"/>
            <a:ext cx="10206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9300"/>
                </a:solidFill>
                <a:latin typeface="Helvetica"/>
                <a:ea typeface="Helvetica"/>
                <a:cs typeface="Helvetica"/>
                <a:sym typeface="Helvetica"/>
              </a:defRPr>
            </a:lvl1pPr>
          </a:lstStyle>
          <a:p>
            <a:pPr/>
            <a:r>
              <a:t>PAS</a:t>
            </a:r>
          </a:p>
        </p:txBody>
      </p:sp>
      <p:pic>
        <p:nvPicPr>
          <p:cNvPr id="255" name="dPhiHighestPtSSPair.pdf" descr="dPhiHighestPtSSPair.pdf"/>
          <p:cNvPicPr>
            <a:picLocks noChangeAspect="1"/>
          </p:cNvPicPr>
          <p:nvPr/>
        </p:nvPicPr>
        <p:blipFill>
          <a:blip r:embed="rId4">
            <a:extLst/>
          </a:blip>
          <a:stretch>
            <a:fillRect/>
          </a:stretch>
        </p:blipFill>
        <p:spPr>
          <a:xfrm>
            <a:off x="992629" y="5042385"/>
            <a:ext cx="3349599" cy="4058509"/>
          </a:xfrm>
          <a:prstGeom prst="rect">
            <a:avLst/>
          </a:prstGeom>
          <a:ln w="12700">
            <a:miter lim="400000"/>
          </a:ln>
        </p:spPr>
      </p:pic>
      <p:pic>
        <p:nvPicPr>
          <p:cNvPr id="256" name="minDRll.pdf" descr="minDRll.pdf"/>
          <p:cNvPicPr>
            <a:picLocks noChangeAspect="1"/>
          </p:cNvPicPr>
          <p:nvPr/>
        </p:nvPicPr>
        <p:blipFill>
          <a:blip r:embed="rId5">
            <a:extLst/>
          </a:blip>
          <a:stretch>
            <a:fillRect/>
          </a:stretch>
        </p:blipFill>
        <p:spPr>
          <a:xfrm>
            <a:off x="4827601" y="5042385"/>
            <a:ext cx="3349599" cy="4058509"/>
          </a:xfrm>
          <a:prstGeom prst="rect">
            <a:avLst/>
          </a:prstGeom>
          <a:ln w="12700">
            <a:miter lim="400000"/>
          </a:ln>
        </p:spPr>
      </p:pic>
      <p:sp>
        <p:nvSpPr>
          <p:cNvPr id="257" name="PAS"/>
          <p:cNvSpPr txBox="1"/>
          <p:nvPr/>
        </p:nvSpPr>
        <p:spPr>
          <a:xfrm rot="19800000">
            <a:off x="818437" y="4864880"/>
            <a:ext cx="10206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9300"/>
                </a:solidFill>
                <a:latin typeface="Helvetica"/>
                <a:ea typeface="Helvetica"/>
                <a:cs typeface="Helvetica"/>
                <a:sym typeface="Helvetica"/>
              </a:defRPr>
            </a:lvl1pPr>
          </a:lstStyle>
          <a:p>
            <a:pPr/>
            <a:r>
              <a:t>PAS</a:t>
            </a:r>
          </a:p>
        </p:txBody>
      </p:sp>
      <p:pic>
        <p:nvPicPr>
          <p:cNvPr id="258" name="dEtaFwdJetClosestLep_40.pdf" descr="dEtaFwdJetClosestLep_40.pdf"/>
          <p:cNvPicPr>
            <a:picLocks noChangeAspect="1"/>
          </p:cNvPicPr>
          <p:nvPr/>
        </p:nvPicPr>
        <p:blipFill>
          <a:blip r:embed="rId6">
            <a:extLst/>
          </a:blip>
          <a:stretch>
            <a:fillRect/>
          </a:stretch>
        </p:blipFill>
        <p:spPr>
          <a:xfrm>
            <a:off x="8662572" y="5042385"/>
            <a:ext cx="3349599" cy="4058509"/>
          </a:xfrm>
          <a:prstGeom prst="rect">
            <a:avLst/>
          </a:prstGeom>
          <a:ln w="12700">
            <a:miter lim="400000"/>
          </a:ln>
        </p:spPr>
      </p:pic>
      <p:pic>
        <p:nvPicPr>
          <p:cNvPr id="259" name="nJet25.pdf" descr="nJet25.pdf"/>
          <p:cNvPicPr>
            <a:picLocks noChangeAspect="1"/>
          </p:cNvPicPr>
          <p:nvPr/>
        </p:nvPicPr>
        <p:blipFill>
          <a:blip r:embed="rId7">
            <a:extLst/>
          </a:blip>
          <a:stretch>
            <a:fillRect/>
          </a:stretch>
        </p:blipFill>
        <p:spPr>
          <a:xfrm>
            <a:off x="4827601" y="787690"/>
            <a:ext cx="3349599" cy="4058509"/>
          </a:xfrm>
          <a:prstGeom prst="rect">
            <a:avLst/>
          </a:prstGeom>
          <a:ln w="12700">
            <a:miter lim="400000"/>
          </a:ln>
        </p:spPr>
      </p:pic>
      <p:sp>
        <p:nvSpPr>
          <p:cNvPr id="260" name="PAS"/>
          <p:cNvSpPr txBox="1"/>
          <p:nvPr/>
        </p:nvSpPr>
        <p:spPr>
          <a:xfrm rot="19800000">
            <a:off x="4657727" y="614855"/>
            <a:ext cx="10206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9300"/>
                </a:solidFill>
                <a:latin typeface="Helvetica"/>
                <a:ea typeface="Helvetica"/>
                <a:cs typeface="Helvetica"/>
                <a:sym typeface="Helvetica"/>
              </a:defRPr>
            </a:lvl1pPr>
          </a:lstStyle>
          <a:p>
            <a:pPr/>
            <a:r>
              <a:t>PAS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ignal region plots: 2lss-µµ"/>
          <p:cNvSpPr txBox="1"/>
          <p:nvPr>
            <p:ph type="title" idx="4294967295"/>
          </p:nvPr>
        </p:nvSpPr>
        <p:spPr>
          <a:xfrm>
            <a:off x="952500" y="-2323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Signal region plots: 2lss-µµ</a:t>
            </a:r>
          </a:p>
        </p:txBody>
      </p:sp>
      <p:sp>
        <p:nvSpPr>
          <p:cNvPr id="26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4" name="Lep2Pt.pdf" descr="Lep2Pt.pdf"/>
          <p:cNvPicPr>
            <a:picLocks noChangeAspect="1"/>
          </p:cNvPicPr>
          <p:nvPr/>
        </p:nvPicPr>
        <p:blipFill>
          <a:blip r:embed="rId2">
            <a:extLst/>
          </a:blip>
          <a:stretch>
            <a:fillRect/>
          </a:stretch>
        </p:blipFill>
        <p:spPr>
          <a:xfrm>
            <a:off x="992629" y="787690"/>
            <a:ext cx="3349599" cy="4058509"/>
          </a:xfrm>
          <a:prstGeom prst="rect">
            <a:avLst/>
          </a:prstGeom>
          <a:ln w="12700">
            <a:miter lim="400000"/>
          </a:ln>
        </p:spPr>
      </p:pic>
      <p:pic>
        <p:nvPicPr>
          <p:cNvPr id="265" name="maxEtaJet25_40.pdf" descr="maxEtaJet25_40.pdf"/>
          <p:cNvPicPr>
            <a:picLocks noChangeAspect="1"/>
          </p:cNvPicPr>
          <p:nvPr/>
        </p:nvPicPr>
        <p:blipFill>
          <a:blip r:embed="rId3">
            <a:extLst/>
          </a:blip>
          <a:stretch>
            <a:fillRect/>
          </a:stretch>
        </p:blipFill>
        <p:spPr>
          <a:xfrm>
            <a:off x="8662572" y="787690"/>
            <a:ext cx="3349599" cy="4058509"/>
          </a:xfrm>
          <a:prstGeom prst="rect">
            <a:avLst/>
          </a:prstGeom>
          <a:ln w="12700">
            <a:miter lim="400000"/>
          </a:ln>
        </p:spPr>
      </p:pic>
      <p:sp>
        <p:nvSpPr>
          <p:cNvPr id="266" name="PAS"/>
          <p:cNvSpPr txBox="1"/>
          <p:nvPr/>
        </p:nvSpPr>
        <p:spPr>
          <a:xfrm rot="19800000">
            <a:off x="8512283" y="617126"/>
            <a:ext cx="10206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9300"/>
                </a:solidFill>
                <a:latin typeface="Helvetica"/>
                <a:ea typeface="Helvetica"/>
                <a:cs typeface="Helvetica"/>
                <a:sym typeface="Helvetica"/>
              </a:defRPr>
            </a:lvl1pPr>
          </a:lstStyle>
          <a:p>
            <a:pPr/>
            <a:r>
              <a:t>PAS</a:t>
            </a:r>
          </a:p>
        </p:txBody>
      </p:sp>
      <p:pic>
        <p:nvPicPr>
          <p:cNvPr id="267" name="dPhiHighestPtSSPair.pdf" descr="dPhiHighestPtSSPair.pdf"/>
          <p:cNvPicPr>
            <a:picLocks noChangeAspect="1"/>
          </p:cNvPicPr>
          <p:nvPr/>
        </p:nvPicPr>
        <p:blipFill>
          <a:blip r:embed="rId4">
            <a:extLst/>
          </a:blip>
          <a:stretch>
            <a:fillRect/>
          </a:stretch>
        </p:blipFill>
        <p:spPr>
          <a:xfrm>
            <a:off x="992629" y="5070056"/>
            <a:ext cx="3349599" cy="4058509"/>
          </a:xfrm>
          <a:prstGeom prst="rect">
            <a:avLst/>
          </a:prstGeom>
          <a:ln w="12700">
            <a:miter lim="400000"/>
          </a:ln>
        </p:spPr>
      </p:pic>
      <p:pic>
        <p:nvPicPr>
          <p:cNvPr id="268" name="minDRll.pdf" descr="minDRll.pdf"/>
          <p:cNvPicPr>
            <a:picLocks noChangeAspect="1"/>
          </p:cNvPicPr>
          <p:nvPr/>
        </p:nvPicPr>
        <p:blipFill>
          <a:blip r:embed="rId5">
            <a:extLst/>
          </a:blip>
          <a:stretch>
            <a:fillRect/>
          </a:stretch>
        </p:blipFill>
        <p:spPr>
          <a:xfrm>
            <a:off x="4827601" y="5070056"/>
            <a:ext cx="3349599" cy="4058509"/>
          </a:xfrm>
          <a:prstGeom prst="rect">
            <a:avLst/>
          </a:prstGeom>
          <a:ln w="12700">
            <a:miter lim="400000"/>
          </a:ln>
        </p:spPr>
      </p:pic>
      <p:sp>
        <p:nvSpPr>
          <p:cNvPr id="269" name="PAS"/>
          <p:cNvSpPr txBox="1"/>
          <p:nvPr/>
        </p:nvSpPr>
        <p:spPr>
          <a:xfrm rot="19800000">
            <a:off x="833479" y="4878716"/>
            <a:ext cx="102066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9300"/>
                </a:solidFill>
                <a:latin typeface="Helvetica"/>
                <a:ea typeface="Helvetica"/>
                <a:cs typeface="Helvetica"/>
                <a:sym typeface="Helvetica"/>
              </a:defRPr>
            </a:lvl1pPr>
          </a:lstStyle>
          <a:p>
            <a:pPr/>
            <a:r>
              <a:t>PAS</a:t>
            </a:r>
          </a:p>
        </p:txBody>
      </p:sp>
      <p:pic>
        <p:nvPicPr>
          <p:cNvPr id="270" name="dEtaFwdJetClosestLep_40.pdf" descr="dEtaFwdJetClosestLep_40.pdf"/>
          <p:cNvPicPr>
            <a:picLocks noChangeAspect="1"/>
          </p:cNvPicPr>
          <p:nvPr/>
        </p:nvPicPr>
        <p:blipFill>
          <a:blip r:embed="rId6">
            <a:extLst/>
          </a:blip>
          <a:stretch>
            <a:fillRect/>
          </a:stretch>
        </p:blipFill>
        <p:spPr>
          <a:xfrm>
            <a:off x="8662572" y="5070056"/>
            <a:ext cx="3349599" cy="4058509"/>
          </a:xfrm>
          <a:prstGeom prst="rect">
            <a:avLst/>
          </a:prstGeom>
          <a:ln w="12700">
            <a:miter lim="400000"/>
          </a:ln>
        </p:spPr>
      </p:pic>
      <p:pic>
        <p:nvPicPr>
          <p:cNvPr id="271" name="nJet25.pdf" descr="nJet25.pdf"/>
          <p:cNvPicPr>
            <a:picLocks noChangeAspect="1"/>
          </p:cNvPicPr>
          <p:nvPr/>
        </p:nvPicPr>
        <p:blipFill>
          <a:blip r:embed="rId7">
            <a:extLst/>
          </a:blip>
          <a:stretch>
            <a:fillRect/>
          </a:stretch>
        </p:blipFill>
        <p:spPr>
          <a:xfrm>
            <a:off x="4827600" y="787690"/>
            <a:ext cx="3349599" cy="4058509"/>
          </a:xfrm>
          <a:prstGeom prst="rect">
            <a:avLst/>
          </a:prstGeom>
          <a:ln w="12700">
            <a:miter lim="400000"/>
          </a:ln>
        </p:spPr>
      </p:pic>
      <p:sp>
        <p:nvSpPr>
          <p:cNvPr id="272" name="PAS"/>
          <p:cNvSpPr txBox="1"/>
          <p:nvPr/>
        </p:nvSpPr>
        <p:spPr>
          <a:xfrm rot="19800000">
            <a:off x="4664612" y="617126"/>
            <a:ext cx="102066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9300"/>
                </a:solidFill>
                <a:latin typeface="Helvetica"/>
                <a:ea typeface="Helvetica"/>
                <a:cs typeface="Helvetica"/>
                <a:sym typeface="Helvetica"/>
              </a:defRPr>
            </a:lvl1pPr>
          </a:lstStyle>
          <a:p>
            <a:pPr/>
            <a:r>
              <a:t>PAS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ignal region plots: 3l"/>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Signal region plots: 3l</a:t>
            </a:r>
          </a:p>
        </p:txBody>
      </p:sp>
      <p:sp>
        <p:nvSpPr>
          <p:cNvPr id="27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6" name="Lep3Pt.pdf" descr="Lep3Pt.pdf"/>
          <p:cNvPicPr>
            <a:picLocks noChangeAspect="1"/>
          </p:cNvPicPr>
          <p:nvPr/>
        </p:nvPicPr>
        <p:blipFill>
          <a:blip r:embed="rId2">
            <a:extLst/>
          </a:blip>
          <a:stretch>
            <a:fillRect/>
          </a:stretch>
        </p:blipFill>
        <p:spPr>
          <a:xfrm>
            <a:off x="992629" y="787690"/>
            <a:ext cx="3349599" cy="4058509"/>
          </a:xfrm>
          <a:prstGeom prst="rect">
            <a:avLst/>
          </a:prstGeom>
          <a:ln w="12700">
            <a:miter lim="400000"/>
          </a:ln>
        </p:spPr>
      </p:pic>
      <p:pic>
        <p:nvPicPr>
          <p:cNvPr id="277" name="maxEtaJet25_40.pdf" descr="maxEtaJet25_40.pdf"/>
          <p:cNvPicPr>
            <a:picLocks noChangeAspect="1"/>
          </p:cNvPicPr>
          <p:nvPr/>
        </p:nvPicPr>
        <p:blipFill>
          <a:blip r:embed="rId3">
            <a:extLst/>
          </a:blip>
          <a:stretch>
            <a:fillRect/>
          </a:stretch>
        </p:blipFill>
        <p:spPr>
          <a:xfrm>
            <a:off x="8662572" y="787690"/>
            <a:ext cx="3349599" cy="4058509"/>
          </a:xfrm>
          <a:prstGeom prst="rect">
            <a:avLst/>
          </a:prstGeom>
          <a:ln w="12700">
            <a:miter lim="400000"/>
          </a:ln>
        </p:spPr>
      </p:pic>
      <p:sp>
        <p:nvSpPr>
          <p:cNvPr id="278" name="PAS"/>
          <p:cNvSpPr txBox="1"/>
          <p:nvPr/>
        </p:nvSpPr>
        <p:spPr>
          <a:xfrm rot="19800000">
            <a:off x="8501646" y="612583"/>
            <a:ext cx="102066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9300"/>
                </a:solidFill>
                <a:latin typeface="Helvetica"/>
                <a:ea typeface="Helvetica"/>
                <a:cs typeface="Helvetica"/>
                <a:sym typeface="Helvetica"/>
              </a:defRPr>
            </a:lvl1pPr>
          </a:lstStyle>
          <a:p>
            <a:pPr/>
            <a:r>
              <a:t>PAS</a:t>
            </a:r>
          </a:p>
        </p:txBody>
      </p:sp>
      <p:pic>
        <p:nvPicPr>
          <p:cNvPr id="279" name="dEtaFwdJetClosestLep_40.pdf" descr="dEtaFwdJetClosestLep_40.pdf"/>
          <p:cNvPicPr>
            <a:picLocks noChangeAspect="1"/>
          </p:cNvPicPr>
          <p:nvPr/>
        </p:nvPicPr>
        <p:blipFill>
          <a:blip r:embed="rId4">
            <a:extLst/>
          </a:blip>
          <a:stretch>
            <a:fillRect/>
          </a:stretch>
        </p:blipFill>
        <p:spPr>
          <a:xfrm>
            <a:off x="8662572" y="5111563"/>
            <a:ext cx="3349599" cy="4058509"/>
          </a:xfrm>
          <a:prstGeom prst="rect">
            <a:avLst/>
          </a:prstGeom>
          <a:ln w="12700">
            <a:miter lim="400000"/>
          </a:ln>
        </p:spPr>
      </p:pic>
      <p:pic>
        <p:nvPicPr>
          <p:cNvPr id="280" name="dPhiHighestPtSSPair.pdf" descr="dPhiHighestPtSSPair.pdf"/>
          <p:cNvPicPr>
            <a:picLocks noChangeAspect="1"/>
          </p:cNvPicPr>
          <p:nvPr/>
        </p:nvPicPr>
        <p:blipFill>
          <a:blip r:embed="rId5">
            <a:extLst/>
          </a:blip>
          <a:stretch>
            <a:fillRect/>
          </a:stretch>
        </p:blipFill>
        <p:spPr>
          <a:xfrm>
            <a:off x="992629" y="5111563"/>
            <a:ext cx="3349599" cy="4058509"/>
          </a:xfrm>
          <a:prstGeom prst="rect">
            <a:avLst/>
          </a:prstGeom>
          <a:ln w="12700">
            <a:miter lim="400000"/>
          </a:ln>
        </p:spPr>
      </p:pic>
      <p:sp>
        <p:nvSpPr>
          <p:cNvPr id="281" name="PAS"/>
          <p:cNvSpPr txBox="1"/>
          <p:nvPr/>
        </p:nvSpPr>
        <p:spPr>
          <a:xfrm rot="19800000">
            <a:off x="833483" y="4921566"/>
            <a:ext cx="10206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9300"/>
                </a:solidFill>
                <a:latin typeface="Helvetica"/>
                <a:ea typeface="Helvetica"/>
                <a:cs typeface="Helvetica"/>
                <a:sym typeface="Helvetica"/>
              </a:defRPr>
            </a:lvl1pPr>
          </a:lstStyle>
          <a:p>
            <a:pPr/>
            <a:r>
              <a:t>PAS</a:t>
            </a:r>
          </a:p>
        </p:txBody>
      </p:sp>
      <p:pic>
        <p:nvPicPr>
          <p:cNvPr id="282" name="minDRll.pdf" descr="minDRll.pdf"/>
          <p:cNvPicPr>
            <a:picLocks noChangeAspect="1"/>
          </p:cNvPicPr>
          <p:nvPr/>
        </p:nvPicPr>
        <p:blipFill>
          <a:blip r:embed="rId6">
            <a:extLst/>
          </a:blip>
          <a:stretch>
            <a:fillRect/>
          </a:stretch>
        </p:blipFill>
        <p:spPr>
          <a:xfrm>
            <a:off x="4827600" y="5111563"/>
            <a:ext cx="3349599" cy="4058509"/>
          </a:xfrm>
          <a:prstGeom prst="rect">
            <a:avLst/>
          </a:prstGeom>
          <a:ln w="12700">
            <a:miter lim="400000"/>
          </a:ln>
        </p:spPr>
      </p:pic>
      <p:pic>
        <p:nvPicPr>
          <p:cNvPr id="283" name="nJet25.pdf" descr="nJet25.pdf"/>
          <p:cNvPicPr>
            <a:picLocks noChangeAspect="1"/>
          </p:cNvPicPr>
          <p:nvPr/>
        </p:nvPicPr>
        <p:blipFill>
          <a:blip r:embed="rId7">
            <a:extLst/>
          </a:blip>
          <a:stretch>
            <a:fillRect/>
          </a:stretch>
        </p:blipFill>
        <p:spPr>
          <a:xfrm>
            <a:off x="4827600" y="787690"/>
            <a:ext cx="3349599" cy="4058509"/>
          </a:xfrm>
          <a:prstGeom prst="rect">
            <a:avLst/>
          </a:prstGeom>
          <a:ln w="12700">
            <a:miter lim="400000"/>
          </a:ln>
        </p:spPr>
      </p:pic>
      <p:sp>
        <p:nvSpPr>
          <p:cNvPr id="284" name="PAS"/>
          <p:cNvSpPr txBox="1"/>
          <p:nvPr/>
        </p:nvSpPr>
        <p:spPr>
          <a:xfrm rot="19800000">
            <a:off x="4664408" y="612583"/>
            <a:ext cx="10206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9300"/>
                </a:solidFill>
                <a:latin typeface="Helvetica"/>
                <a:ea typeface="Helvetica"/>
                <a:cs typeface="Helvetica"/>
                <a:sym typeface="Helvetica"/>
              </a:defRPr>
            </a:lvl1pPr>
          </a:lstStyle>
          <a:p>
            <a:pPr/>
            <a:r>
              <a:t>PAS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Data yields and expected background (35.9 fb-1)"/>
          <p:cNvSpPr txBox="1"/>
          <p:nvPr>
            <p:ph type="title" idx="4294967295"/>
          </p:nvPr>
        </p:nvSpPr>
        <p:spPr>
          <a:xfrm>
            <a:off x="952500" y="2170"/>
            <a:ext cx="11099800" cy="840365"/>
          </a:xfrm>
          <a:prstGeom prst="rect">
            <a:avLst/>
          </a:prstGeom>
        </p:spPr>
        <p:txBody>
          <a:bodyPr/>
          <a:lstStyle/>
          <a:p>
            <a:pPr>
              <a:defRPr sz="4000">
                <a:solidFill>
                  <a:srgbClr val="0433FF"/>
                </a:solidFill>
                <a:latin typeface="Georgia"/>
                <a:ea typeface="Georgia"/>
                <a:cs typeface="Georgia"/>
                <a:sym typeface="Georgia"/>
              </a:defRPr>
            </a:pPr>
            <a:r>
              <a:t>Data yields and expected background (35.9 fb</a:t>
            </a:r>
            <a:r>
              <a:rPr baseline="31999"/>
              <a:t>-1</a:t>
            </a:r>
            <a:r>
              <a:t>)</a:t>
            </a:r>
          </a:p>
        </p:txBody>
      </p:sp>
      <p:sp>
        <p:nvSpPr>
          <p:cNvPr id="28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8" name="Uncertainties are statistical only.…"/>
          <p:cNvSpPr txBox="1"/>
          <p:nvPr/>
        </p:nvSpPr>
        <p:spPr>
          <a:xfrm>
            <a:off x="6593696" y="7960287"/>
            <a:ext cx="4078790"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46944" indent="-246944" algn="l">
              <a:buSzPct val="75000"/>
              <a:buChar char="•"/>
              <a:defRPr sz="2000"/>
            </a:pPr>
            <a:r>
              <a:t>Uncertainties are statistical only.</a:t>
            </a:r>
          </a:p>
          <a:p>
            <a:pPr marL="246944" indent="-246944" algn="l">
              <a:buSzPct val="75000"/>
              <a:buChar char="•"/>
              <a:defRPr sz="2000"/>
            </a:pPr>
            <a:r>
              <a:t>Pre-fit</a:t>
            </a:r>
          </a:p>
        </p:txBody>
      </p:sp>
      <p:pic>
        <p:nvPicPr>
          <p:cNvPr id="289" name="Screen Shot 2017-04-26 at 15.31.37.png" descr="Screen Shot 2017-04-26 at 15.31.37.png"/>
          <p:cNvPicPr>
            <a:picLocks noChangeAspect="1"/>
          </p:cNvPicPr>
          <p:nvPr/>
        </p:nvPicPr>
        <p:blipFill>
          <a:blip r:embed="rId2">
            <a:extLst/>
          </a:blip>
          <a:stretch>
            <a:fillRect/>
          </a:stretch>
        </p:blipFill>
        <p:spPr>
          <a:xfrm>
            <a:off x="2156569" y="1061755"/>
            <a:ext cx="8581707" cy="6831712"/>
          </a:xfrm>
          <a:prstGeom prst="rect">
            <a:avLst/>
          </a:prstGeom>
          <a:ln w="12700">
            <a:miter lim="400000"/>
          </a:ln>
        </p:spPr>
      </p:pic>
      <p:sp>
        <p:nvSpPr>
          <p:cNvPr id="290" name="PAS"/>
          <p:cNvSpPr txBox="1"/>
          <p:nvPr/>
        </p:nvSpPr>
        <p:spPr>
          <a:xfrm rot="19800000">
            <a:off x="1586079" y="935554"/>
            <a:ext cx="10206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9300"/>
                </a:solidFill>
                <a:latin typeface="Helvetica"/>
                <a:ea typeface="Helvetica"/>
                <a:cs typeface="Helvetica"/>
                <a:sym typeface="Helvetica"/>
              </a:defRPr>
            </a:lvl1pPr>
          </a:lstStyle>
          <a:p>
            <a:pPr/>
            <a:r>
              <a:t>PAS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ignal discrimination using BDT"/>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Signal discrimination using BDT</a:t>
            </a:r>
          </a:p>
        </p:txBody>
      </p:sp>
      <p:sp>
        <p:nvSpPr>
          <p:cNvPr id="29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4" name="Two separate BDT trainings using MC samples for signal and backgrounds:…"/>
          <p:cNvSpPr txBox="1"/>
          <p:nvPr/>
        </p:nvSpPr>
        <p:spPr>
          <a:xfrm>
            <a:off x="768482" y="965510"/>
            <a:ext cx="11467835" cy="27235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spcBef>
                <a:spcPts val="2000"/>
              </a:spcBef>
              <a:buSzPct val="75000"/>
              <a:buChar char="•"/>
              <a:defRPr sz="2500"/>
            </a:pPr>
            <a:r>
              <a:t>Two separate BDT trainings using MC samples for signal and backgrounds:</a:t>
            </a:r>
          </a:p>
          <a:p>
            <a:pPr lvl="1" marL="889000" indent="-444500" algn="l">
              <a:spcBef>
                <a:spcPts val="1000"/>
              </a:spcBef>
              <a:buSzPct val="75000"/>
              <a:buChar char="➡"/>
              <a:defRPr sz="2500"/>
            </a:pPr>
            <a:r>
              <a:t>Signal is only tHq with </a:t>
            </a:r>
            <a:r>
              <a:t>𝜅</a:t>
            </a:r>
            <a:r>
              <a:rPr baseline="-5999"/>
              <a:t>t</a:t>
            </a:r>
            <a:r>
              <a:t> = -1.0, </a:t>
            </a:r>
            <a:r>
              <a:t>𝜅</a:t>
            </a:r>
            <a:r>
              <a:rPr baseline="-5999"/>
              <a:t>V</a:t>
            </a:r>
            <a:r>
              <a:t> = 1.0. </a:t>
            </a:r>
          </a:p>
          <a:p>
            <a:pPr lvl="1" marL="889000" indent="-444500" algn="l">
              <a:spcBef>
                <a:spcPts val="1000"/>
              </a:spcBef>
              <a:buSzPct val="75000"/>
              <a:buChar char="➡"/>
              <a:defRPr sz="2500"/>
            </a:pPr>
            <a:r>
              <a:t>Against ttbar: non-prompt lepton type background.</a:t>
            </a:r>
          </a:p>
          <a:p>
            <a:pPr lvl="1" marL="889000" indent="-444500" algn="l">
              <a:spcBef>
                <a:spcPts val="1000"/>
              </a:spcBef>
              <a:buSzPct val="75000"/>
              <a:buChar char="➡"/>
              <a:defRPr sz="2500"/>
            </a:pPr>
            <a:r>
              <a:t>Against combined ttZ and ttW: prompt lepton type background.</a:t>
            </a:r>
          </a:p>
          <a:p>
            <a:pPr marL="444500" indent="-444500" algn="l">
              <a:spcBef>
                <a:spcPts val="2000"/>
              </a:spcBef>
              <a:buSzPct val="75000"/>
              <a:buChar char="•"/>
              <a:defRPr sz="2500"/>
            </a:pPr>
            <a:r>
              <a:t>Separate trainings for 2lss and 3l channels using the following variables:</a:t>
            </a:r>
          </a:p>
        </p:txBody>
      </p:sp>
      <p:sp>
        <p:nvSpPr>
          <p:cNvPr id="295" name="Trailing lepton pT…"/>
          <p:cNvSpPr txBox="1"/>
          <p:nvPr/>
        </p:nvSpPr>
        <p:spPr>
          <a:xfrm>
            <a:off x="1003688" y="3732571"/>
            <a:ext cx="10997423" cy="52184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spcBef>
                <a:spcPts val="1000"/>
              </a:spcBef>
              <a:buSzPct val="75000"/>
              <a:buChar char="✓"/>
              <a:defRPr sz="2500"/>
            </a:pPr>
            <a:r>
              <a:t>Trailing lepton p</a:t>
            </a:r>
            <a:r>
              <a:rPr baseline="-5999"/>
              <a:t>T</a:t>
            </a:r>
          </a:p>
          <a:p>
            <a:pPr marL="444500" indent="-444500" algn="l">
              <a:spcBef>
                <a:spcPts val="1000"/>
              </a:spcBef>
              <a:buSzPct val="75000"/>
              <a:buChar char="✓"/>
              <a:defRPr sz="2500"/>
            </a:pPr>
            <a:r>
              <a:t>Total charge of tight leptons</a:t>
            </a:r>
          </a:p>
          <a:p>
            <a:pPr marL="444500" indent="-444500" algn="l">
              <a:spcBef>
                <a:spcPts val="1000"/>
              </a:spcBef>
              <a:buSzPct val="75000"/>
              <a:buChar char="✓"/>
              <a:defRPr sz="2500"/>
            </a:pPr>
            <a:r>
              <a:t>min ΔR (lepton pairs) </a:t>
            </a:r>
          </a:p>
          <a:p>
            <a:pPr marL="444500" indent="-444500" algn="l">
              <a:spcBef>
                <a:spcPts val="1000"/>
              </a:spcBef>
              <a:buSzPct val="75000"/>
              <a:buChar char="✓"/>
              <a:defRPr sz="2500"/>
            </a:pPr>
            <a:r>
              <a:t>Δφ between highest p</a:t>
            </a:r>
            <a:r>
              <a:rPr baseline="-5999"/>
              <a:t>T</a:t>
            </a:r>
            <a:r>
              <a:t> lepton pair</a:t>
            </a:r>
          </a:p>
          <a:p>
            <a:pPr marL="444500" indent="-444500" algn="l">
              <a:spcBef>
                <a:spcPts val="1000"/>
              </a:spcBef>
              <a:buSzPct val="75000"/>
              <a:buChar char="✓"/>
              <a:defRPr sz="2500"/>
            </a:pPr>
            <a:r>
              <a:t>Number of jets with |𝜂| &lt; 2.4</a:t>
            </a:r>
          </a:p>
          <a:p>
            <a:pPr marL="444500" indent="-444500" algn="l">
              <a:spcBef>
                <a:spcPts val="1000"/>
              </a:spcBef>
              <a:buSzPct val="75000"/>
              <a:buChar char="✓"/>
              <a:defRPr sz="2500"/>
            </a:pPr>
            <a:r>
              <a:t>Number of non b-tagged jets with |𝜂| &gt; 1.0 </a:t>
            </a:r>
          </a:p>
          <a:p>
            <a:pPr marL="444500" indent="-444500" algn="l">
              <a:spcBef>
                <a:spcPts val="1000"/>
              </a:spcBef>
              <a:buSzPct val="75000"/>
              <a:buChar char="✓"/>
              <a:defRPr sz="2500"/>
            </a:pPr>
            <a:r>
              <a:t>Maximum |η| for jets </a:t>
            </a:r>
          </a:p>
          <a:p>
            <a:pPr marL="444500" indent="-444500" algn="l">
              <a:spcBef>
                <a:spcPts val="1000"/>
              </a:spcBef>
              <a:buSzPct val="75000"/>
              <a:buChar char="✓"/>
              <a:defRPr sz="2500"/>
            </a:pPr>
            <a:r>
              <a:t>Δη (most forward light jet, closest lepton) </a:t>
            </a:r>
          </a:p>
          <a:p>
            <a:pPr marL="444500" indent="-444500" algn="l">
              <a:spcBef>
                <a:spcPts val="1000"/>
              </a:spcBef>
              <a:buSzPct val="75000"/>
              <a:buChar char="✓"/>
              <a:defRPr sz="2500"/>
            </a:pPr>
            <a:r>
              <a:t>Δη (most forward light jet, hardest loosely b-tagged jet) </a:t>
            </a:r>
          </a:p>
          <a:p>
            <a:pPr marL="444500" indent="-444500" algn="l">
              <a:spcBef>
                <a:spcPts val="1000"/>
              </a:spcBef>
              <a:buSzPct val="75000"/>
              <a:buChar char="✓"/>
              <a:defRPr sz="2500"/>
            </a:pPr>
            <a:r>
              <a:t>Δη (most forward light jet, 2nd hardest loosely b-tagged jet) </a:t>
            </a:r>
          </a:p>
        </p:txBody>
      </p:sp>
      <p:pic>
        <p:nvPicPr>
          <p:cNvPr id="296" name="Rounded Rectangle" descr="Rounded Rectangle"/>
          <p:cNvPicPr>
            <a:picLocks noChangeAspect="0"/>
          </p:cNvPicPr>
          <p:nvPr/>
        </p:nvPicPr>
        <p:blipFill>
          <a:blip r:embed="rId2">
            <a:extLst/>
          </a:blip>
          <a:stretch>
            <a:fillRect/>
          </a:stretch>
        </p:blipFill>
        <p:spPr>
          <a:xfrm>
            <a:off x="755782" y="3799302"/>
            <a:ext cx="11493236" cy="2051169"/>
          </a:xfrm>
          <a:prstGeom prst="rect">
            <a:avLst/>
          </a:prstGeom>
          <a:effectLst>
            <a:outerShdw sx="100000" sy="100000" kx="0" ky="0" algn="b" rotWithShape="0" blurRad="38100" dist="25400" dir="5400000">
              <a:srgbClr val="000000">
                <a:alpha val="50000"/>
              </a:srgbClr>
            </a:outerShdw>
          </a:effectLst>
        </p:spPr>
      </p:pic>
      <p:pic>
        <p:nvPicPr>
          <p:cNvPr id="297" name="Rounded Rectangle" descr="Rounded Rectangle"/>
          <p:cNvPicPr>
            <a:picLocks noChangeAspect="0"/>
          </p:cNvPicPr>
          <p:nvPr/>
        </p:nvPicPr>
        <p:blipFill>
          <a:blip r:embed="rId3">
            <a:extLst/>
          </a:blip>
          <a:stretch>
            <a:fillRect/>
          </a:stretch>
        </p:blipFill>
        <p:spPr>
          <a:xfrm>
            <a:off x="755782" y="5856236"/>
            <a:ext cx="11493236" cy="996503"/>
          </a:xfrm>
          <a:prstGeom prst="rect">
            <a:avLst/>
          </a:prstGeom>
          <a:effectLst>
            <a:outerShdw sx="100000" sy="100000" kx="0" ky="0" algn="b" rotWithShape="0" blurRad="38100" dist="25400" dir="5400000">
              <a:srgbClr val="000000">
                <a:alpha val="50000"/>
              </a:srgbClr>
            </a:outerShdw>
          </a:effectLst>
        </p:spPr>
      </p:pic>
      <p:pic>
        <p:nvPicPr>
          <p:cNvPr id="298" name="Rounded Rectangle" descr="Rounded Rectangle"/>
          <p:cNvPicPr>
            <a:picLocks noChangeAspect="0"/>
          </p:cNvPicPr>
          <p:nvPr/>
        </p:nvPicPr>
        <p:blipFill>
          <a:blip r:embed="rId4">
            <a:extLst/>
          </a:blip>
          <a:stretch>
            <a:fillRect/>
          </a:stretch>
        </p:blipFill>
        <p:spPr>
          <a:xfrm>
            <a:off x="755782" y="6858504"/>
            <a:ext cx="11493236" cy="2051170"/>
          </a:xfrm>
          <a:prstGeom prst="rect">
            <a:avLst/>
          </a:prstGeom>
          <a:effectLst>
            <a:outerShdw sx="100000" sy="100000" kx="0" ky="0" algn="b" rotWithShape="0" blurRad="38100" dist="25400" dir="5400000">
              <a:srgbClr val="000000">
                <a:alpha val="50000"/>
              </a:srgbClr>
            </a:outerShdw>
          </a:effectLst>
        </p:spPr>
      </p:pic>
      <p:sp>
        <p:nvSpPr>
          <p:cNvPr id="299" name="Related to lepton kinematics"/>
          <p:cNvSpPr txBox="1"/>
          <p:nvPr/>
        </p:nvSpPr>
        <p:spPr>
          <a:xfrm>
            <a:off x="8683353" y="3812002"/>
            <a:ext cx="333298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Related to lepton kinematics</a:t>
            </a:r>
          </a:p>
        </p:txBody>
      </p:sp>
      <p:sp>
        <p:nvSpPr>
          <p:cNvPr id="300" name="Related to jet multiplicities"/>
          <p:cNvSpPr txBox="1"/>
          <p:nvPr/>
        </p:nvSpPr>
        <p:spPr>
          <a:xfrm>
            <a:off x="8950308" y="5868936"/>
            <a:ext cx="307848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Related to jet multiplicities</a:t>
            </a:r>
          </a:p>
        </p:txBody>
      </p:sp>
      <p:sp>
        <p:nvSpPr>
          <p:cNvPr id="301" name="Related to forward jet activity"/>
          <p:cNvSpPr txBox="1"/>
          <p:nvPr/>
        </p:nvSpPr>
        <p:spPr>
          <a:xfrm>
            <a:off x="8627540" y="6871204"/>
            <a:ext cx="3398775"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Related to forward jet activity</a:t>
            </a:r>
          </a:p>
        </p:txBody>
      </p:sp>
      <p:sp>
        <p:nvSpPr>
          <p:cNvPr id="302" name="(other variations taken care…"/>
          <p:cNvSpPr txBox="1"/>
          <p:nvPr/>
        </p:nvSpPr>
        <p:spPr>
          <a:xfrm>
            <a:off x="9084626" y="1450268"/>
            <a:ext cx="369036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000">
                <a:solidFill>
                  <a:srgbClr val="0433FF"/>
                </a:solidFill>
              </a:defRPr>
            </a:pPr>
            <a:r>
              <a:t>(other variations taken care</a:t>
            </a:r>
          </a:p>
          <a:p>
            <a:pPr>
              <a:defRPr sz="2000">
                <a:solidFill>
                  <a:srgbClr val="0433FF"/>
                </a:solidFill>
              </a:defRPr>
            </a:pPr>
            <a:r>
              <a:t> of via systematic uncertainties)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BDT training"/>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BDT training</a:t>
            </a:r>
          </a:p>
        </p:txBody>
      </p:sp>
      <p:sp>
        <p:nvSpPr>
          <p:cNvPr id="30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6" name="BDT parameters:…"/>
          <p:cNvSpPr txBox="1"/>
          <p:nvPr/>
        </p:nvSpPr>
        <p:spPr>
          <a:xfrm>
            <a:off x="768482" y="918310"/>
            <a:ext cx="11467835" cy="289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lnSpc>
                <a:spcPct val="60000"/>
              </a:lnSpc>
              <a:spcBef>
                <a:spcPts val="2000"/>
              </a:spcBef>
              <a:buSzPct val="75000"/>
              <a:buChar char="•"/>
              <a:defRPr sz="2500"/>
            </a:pPr>
            <a:r>
              <a:t>BDT parameters:</a:t>
            </a:r>
          </a:p>
          <a:p>
            <a:pPr lvl="1" marL="889000" indent="-444500" algn="l">
              <a:lnSpc>
                <a:spcPct val="60000"/>
              </a:lnSpc>
              <a:spcBef>
                <a:spcPts val="2000"/>
              </a:spcBef>
              <a:buSzPct val="75000"/>
              <a:buChar char="•"/>
              <a:defRPr sz="2500"/>
            </a:pPr>
            <a:r>
              <a:t>Gradient boosted (BDTG)</a:t>
            </a:r>
          </a:p>
          <a:p>
            <a:pPr lvl="1" marL="889000" indent="-444500" algn="l">
              <a:lnSpc>
                <a:spcPct val="60000"/>
              </a:lnSpc>
              <a:spcBef>
                <a:spcPts val="2000"/>
              </a:spcBef>
              <a:buSzPct val="75000"/>
              <a:buChar char="•"/>
              <a:defRPr sz="2500"/>
            </a:pPr>
            <a:r>
              <a:t>No. of trees = 800</a:t>
            </a:r>
          </a:p>
          <a:p>
            <a:pPr lvl="1" marL="889000" indent="-444500" algn="l">
              <a:lnSpc>
                <a:spcPct val="60000"/>
              </a:lnSpc>
              <a:spcBef>
                <a:spcPts val="2000"/>
              </a:spcBef>
              <a:buSzPct val="75000"/>
              <a:buChar char="•"/>
              <a:defRPr sz="2500"/>
            </a:pPr>
            <a:r>
              <a:t>No. of cuts = 50</a:t>
            </a:r>
          </a:p>
          <a:p>
            <a:pPr lvl="1" marL="889000" indent="-444500" algn="l">
              <a:lnSpc>
                <a:spcPct val="60000"/>
              </a:lnSpc>
              <a:spcBef>
                <a:spcPts val="2000"/>
              </a:spcBef>
              <a:buSzPct val="75000"/>
              <a:buChar char="•"/>
              <a:defRPr sz="2500"/>
            </a:pPr>
            <a:r>
              <a:t>Maximum depth = 3</a:t>
            </a:r>
          </a:p>
          <a:p>
            <a:pPr marL="444500" indent="-444500" algn="l">
              <a:lnSpc>
                <a:spcPct val="60000"/>
              </a:lnSpc>
              <a:spcBef>
                <a:spcPts val="2000"/>
              </a:spcBef>
              <a:buSzPct val="75000"/>
              <a:buChar char="➡"/>
              <a:defRPr sz="2500"/>
            </a:pPr>
            <a:r>
              <a:t>Found to be most discriminating, minimal overtraining.</a:t>
            </a:r>
          </a:p>
        </p:txBody>
      </p:sp>
      <p:pic>
        <p:nvPicPr>
          <p:cNvPr id="307" name="bdt_output_tt_2lss.pdf" descr="bdt_output_tt_2lss.pdf"/>
          <p:cNvPicPr>
            <a:picLocks noChangeAspect="1"/>
          </p:cNvPicPr>
          <p:nvPr/>
        </p:nvPicPr>
        <p:blipFill>
          <a:blip r:embed="rId2">
            <a:extLst/>
          </a:blip>
          <a:stretch>
            <a:fillRect/>
          </a:stretch>
        </p:blipFill>
        <p:spPr>
          <a:xfrm>
            <a:off x="208101" y="4394558"/>
            <a:ext cx="6350001" cy="4681306"/>
          </a:xfrm>
          <a:prstGeom prst="rect">
            <a:avLst/>
          </a:prstGeom>
          <a:ln w="12700">
            <a:miter lim="400000"/>
          </a:ln>
        </p:spPr>
      </p:pic>
      <p:pic>
        <p:nvPicPr>
          <p:cNvPr id="308" name="bdt_output_ttv_2lss.pdf" descr="bdt_output_ttv_2lss.pdf"/>
          <p:cNvPicPr>
            <a:picLocks noChangeAspect="1"/>
          </p:cNvPicPr>
          <p:nvPr/>
        </p:nvPicPr>
        <p:blipFill>
          <a:blip r:embed="rId3">
            <a:extLst/>
          </a:blip>
          <a:stretch>
            <a:fillRect/>
          </a:stretch>
        </p:blipFill>
        <p:spPr>
          <a:xfrm>
            <a:off x="6646324" y="4394558"/>
            <a:ext cx="6350001" cy="4681306"/>
          </a:xfrm>
          <a:prstGeom prst="rect">
            <a:avLst/>
          </a:prstGeom>
          <a:ln w="12700">
            <a:miter lim="400000"/>
          </a:ln>
        </p:spPr>
      </p:pic>
      <p:sp>
        <p:nvSpPr>
          <p:cNvPr id="309" name="ttbar BDT output (2lss)"/>
          <p:cNvSpPr txBox="1"/>
          <p:nvPr/>
        </p:nvSpPr>
        <p:spPr>
          <a:xfrm>
            <a:off x="1950221" y="8962652"/>
            <a:ext cx="286576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000">
                <a:latin typeface="Helvetica"/>
                <a:ea typeface="Helvetica"/>
                <a:cs typeface="Helvetica"/>
                <a:sym typeface="Helvetica"/>
              </a:defRPr>
            </a:lvl1pPr>
          </a:lstStyle>
          <a:p>
            <a:pPr/>
            <a:r>
              <a:t>ttbar BDT output (2lss)</a:t>
            </a:r>
          </a:p>
        </p:txBody>
      </p:sp>
      <p:sp>
        <p:nvSpPr>
          <p:cNvPr id="310" name="ttV BDT output (2lss)"/>
          <p:cNvSpPr txBox="1"/>
          <p:nvPr/>
        </p:nvSpPr>
        <p:spPr>
          <a:xfrm>
            <a:off x="8501367" y="8962652"/>
            <a:ext cx="2639915"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000">
                <a:latin typeface="Helvetica"/>
                <a:ea typeface="Helvetica"/>
                <a:cs typeface="Helvetica"/>
                <a:sym typeface="Helvetica"/>
              </a:defRPr>
            </a:lvl1pPr>
          </a:lstStyle>
          <a:p>
            <a:pPr/>
            <a:r>
              <a:t>ttV BDT output (2lss)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1D binned distribution for shape analysis"/>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1D binned distribution for shape analysis</a:t>
            </a:r>
          </a:p>
        </p:txBody>
      </p:sp>
      <p:pic>
        <p:nvPicPr>
          <p:cNvPr id="313" name="hsig.pdf" descr="hsig.pdf"/>
          <p:cNvPicPr>
            <a:picLocks noChangeAspect="1"/>
          </p:cNvPicPr>
          <p:nvPr/>
        </p:nvPicPr>
        <p:blipFill>
          <a:blip r:embed="rId2">
            <a:extLst/>
          </a:blip>
          <a:stretch>
            <a:fillRect/>
          </a:stretch>
        </p:blipFill>
        <p:spPr>
          <a:xfrm>
            <a:off x="324681" y="1144231"/>
            <a:ext cx="3020398" cy="1928368"/>
          </a:xfrm>
          <a:prstGeom prst="rect">
            <a:avLst/>
          </a:prstGeom>
          <a:ln w="12700">
            <a:miter lim="400000"/>
          </a:ln>
        </p:spPr>
      </p:pic>
      <p:pic>
        <p:nvPicPr>
          <p:cNvPr id="314" name="hbg.pdf" descr="hbg.pdf"/>
          <p:cNvPicPr>
            <a:picLocks noChangeAspect="1"/>
          </p:cNvPicPr>
          <p:nvPr/>
        </p:nvPicPr>
        <p:blipFill>
          <a:blip r:embed="rId3">
            <a:extLst/>
          </a:blip>
          <a:stretch>
            <a:fillRect/>
          </a:stretch>
        </p:blipFill>
        <p:spPr>
          <a:xfrm>
            <a:off x="3940691" y="1144231"/>
            <a:ext cx="3020399" cy="1928368"/>
          </a:xfrm>
          <a:prstGeom prst="rect">
            <a:avLst/>
          </a:prstGeom>
          <a:ln w="12700">
            <a:miter lim="400000"/>
          </a:ln>
        </p:spPr>
      </p:pic>
      <p:pic>
        <p:nvPicPr>
          <p:cNvPr id="315" name="hratio_binning.pdf" descr="hratio_binning.pdf"/>
          <p:cNvPicPr>
            <a:picLocks noChangeAspect="1"/>
          </p:cNvPicPr>
          <p:nvPr/>
        </p:nvPicPr>
        <p:blipFill>
          <a:blip r:embed="rId4">
            <a:extLst/>
          </a:blip>
          <a:stretch>
            <a:fillRect/>
          </a:stretch>
        </p:blipFill>
        <p:spPr>
          <a:xfrm>
            <a:off x="1652890" y="3484981"/>
            <a:ext cx="4149993" cy="2511093"/>
          </a:xfrm>
          <a:prstGeom prst="rect">
            <a:avLst/>
          </a:prstGeom>
          <a:ln w="12700">
            <a:miter lim="400000"/>
          </a:ln>
        </p:spPr>
      </p:pic>
      <p:sp>
        <p:nvSpPr>
          <p:cNvPr id="316" name="S (tHq+tHW)"/>
          <p:cNvSpPr txBox="1"/>
          <p:nvPr/>
        </p:nvSpPr>
        <p:spPr>
          <a:xfrm>
            <a:off x="1033527" y="866279"/>
            <a:ext cx="1602706"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000">
                <a:latin typeface="Helvetica"/>
                <a:ea typeface="Helvetica"/>
                <a:cs typeface="Helvetica"/>
                <a:sym typeface="Helvetica"/>
              </a:defRPr>
            </a:lvl1pPr>
          </a:lstStyle>
          <a:p>
            <a:pPr/>
            <a:r>
              <a:t>S (tHq+tHW)</a:t>
            </a:r>
          </a:p>
        </p:txBody>
      </p:sp>
      <p:sp>
        <p:nvSpPr>
          <p:cNvPr id="317" name="B (all background)"/>
          <p:cNvSpPr txBox="1"/>
          <p:nvPr/>
        </p:nvSpPr>
        <p:spPr>
          <a:xfrm>
            <a:off x="4278893" y="866279"/>
            <a:ext cx="2343994"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000">
                <a:latin typeface="Helvetica"/>
                <a:ea typeface="Helvetica"/>
                <a:cs typeface="Helvetica"/>
                <a:sym typeface="Helvetica"/>
              </a:defRPr>
            </a:lvl1pPr>
          </a:lstStyle>
          <a:p>
            <a:pPr/>
            <a:r>
              <a:t>B (all background)</a:t>
            </a:r>
          </a:p>
        </p:txBody>
      </p:sp>
      <p:sp>
        <p:nvSpPr>
          <p:cNvPr id="318" name="Line"/>
          <p:cNvSpPr/>
          <p:nvPr/>
        </p:nvSpPr>
        <p:spPr>
          <a:xfrm>
            <a:off x="2007252" y="3100207"/>
            <a:ext cx="433941" cy="433942"/>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19" name="S/B ratio"/>
          <p:cNvSpPr txBox="1"/>
          <p:nvPr/>
        </p:nvSpPr>
        <p:spPr>
          <a:xfrm>
            <a:off x="312225" y="4753318"/>
            <a:ext cx="115870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000">
                <a:latin typeface="Helvetica"/>
                <a:ea typeface="Helvetica"/>
                <a:cs typeface="Helvetica"/>
                <a:sym typeface="Helvetica"/>
              </a:defRPr>
            </a:lvl1pPr>
          </a:lstStyle>
          <a:p>
            <a:pPr/>
            <a:r>
              <a:t>S/B ratio</a:t>
            </a:r>
          </a:p>
        </p:txBody>
      </p:sp>
      <p:sp>
        <p:nvSpPr>
          <p:cNvPr id="320" name="Line"/>
          <p:cNvSpPr/>
          <p:nvPr/>
        </p:nvSpPr>
        <p:spPr>
          <a:xfrm>
            <a:off x="3727886" y="6076026"/>
            <a:ext cx="1" cy="40640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21" name="1D shape"/>
          <p:cNvSpPr txBox="1"/>
          <p:nvPr/>
        </p:nvSpPr>
        <p:spPr>
          <a:xfrm>
            <a:off x="562775" y="7676794"/>
            <a:ext cx="124365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000">
                <a:latin typeface="Helvetica"/>
                <a:ea typeface="Helvetica"/>
                <a:cs typeface="Helvetica"/>
                <a:sym typeface="Helvetica"/>
              </a:defRPr>
            </a:lvl1pPr>
          </a:lstStyle>
          <a:p>
            <a:pPr/>
            <a:r>
              <a:t>1D shape</a:t>
            </a:r>
          </a:p>
        </p:txBody>
      </p:sp>
      <p:sp>
        <p:nvSpPr>
          <p:cNvPr id="322" name="Line"/>
          <p:cNvSpPr/>
          <p:nvPr/>
        </p:nvSpPr>
        <p:spPr>
          <a:xfrm flipH="1">
            <a:off x="5229429" y="3100207"/>
            <a:ext cx="433942" cy="433942"/>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2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4" name="Binning optimization…"/>
          <p:cNvSpPr txBox="1"/>
          <p:nvPr/>
        </p:nvSpPr>
        <p:spPr>
          <a:xfrm>
            <a:off x="7244534" y="1095718"/>
            <a:ext cx="5091431" cy="772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000"/>
              </a:spcBef>
              <a:defRPr b="1" sz="2500">
                <a:latin typeface="Helvetica"/>
                <a:ea typeface="Helvetica"/>
                <a:cs typeface="Helvetica"/>
                <a:sym typeface="Helvetica"/>
              </a:defRPr>
            </a:pPr>
            <a:r>
              <a:t>Binning optimization</a:t>
            </a:r>
          </a:p>
          <a:p>
            <a:pPr marL="444500" indent="-444500" algn="l">
              <a:spcBef>
                <a:spcPts val="2000"/>
              </a:spcBef>
              <a:buSzPct val="75000"/>
              <a:buChar char="•"/>
              <a:defRPr sz="2500"/>
            </a:pPr>
            <a:r>
              <a:t>Optimization done on the basis of best obtained limit on expected signal strength for each channel.</a:t>
            </a:r>
          </a:p>
          <a:p>
            <a:pPr marL="444500" indent="-444500" algn="l">
              <a:spcBef>
                <a:spcPts val="2000"/>
              </a:spcBef>
              <a:buSzPct val="75000"/>
              <a:buChar char="•"/>
              <a:defRPr sz="2500"/>
            </a:pPr>
            <a:r>
              <a:t>Number of bins and bin borders were varied in the 2D plane of the S/B ratio.</a:t>
            </a:r>
          </a:p>
          <a:p>
            <a:pPr marL="444500" indent="-444500" algn="l">
              <a:spcBef>
                <a:spcPts val="2000"/>
              </a:spcBef>
              <a:buSzPct val="75000"/>
              <a:buChar char="•"/>
              <a:defRPr sz="2500"/>
            </a:pPr>
            <a:r>
              <a:t>Best limit was obtained for a set of 10 bins.</a:t>
            </a:r>
          </a:p>
          <a:p>
            <a:pPr marL="444500" indent="-444500" algn="l">
              <a:spcBef>
                <a:spcPts val="2000"/>
              </a:spcBef>
              <a:buSzPct val="75000"/>
              <a:buChar char="•"/>
              <a:defRPr sz="2500"/>
            </a:pPr>
            <a:r>
              <a:t>Other binning strategies were also tried in terms of expected limit:</a:t>
            </a:r>
          </a:p>
          <a:p>
            <a:pPr lvl="1" marL="889000" indent="-444500" algn="l">
              <a:spcBef>
                <a:spcPts val="2000"/>
              </a:spcBef>
              <a:buSzPct val="75000"/>
              <a:buChar char="➡"/>
              <a:defRPr sz="2500"/>
            </a:pPr>
            <a:r>
              <a:t>S/B clustering: ~20% worse </a:t>
            </a:r>
          </a:p>
          <a:p>
            <a:pPr lvl="1" marL="889000" indent="-444500" algn="l">
              <a:spcBef>
                <a:spcPts val="2000"/>
              </a:spcBef>
              <a:buSzPct val="75000"/>
              <a:buChar char="➡"/>
              <a:defRPr sz="2500"/>
            </a:pPr>
            <a:r>
              <a:t>k-Means clustering: ~10% worse</a:t>
            </a:r>
          </a:p>
        </p:txBody>
      </p:sp>
      <p:sp>
        <p:nvSpPr>
          <p:cNvPr id="325" name="Oval"/>
          <p:cNvSpPr/>
          <p:nvPr/>
        </p:nvSpPr>
        <p:spPr>
          <a:xfrm>
            <a:off x="2585755" y="1296816"/>
            <a:ext cx="483963" cy="488395"/>
          </a:xfrm>
          <a:prstGeom prst="ellipse">
            <a:avLst/>
          </a:prstGeom>
          <a:ln w="38100">
            <a:solidFill>
              <a:srgbClr val="94110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26" name="Oval"/>
          <p:cNvSpPr/>
          <p:nvPr/>
        </p:nvSpPr>
        <p:spPr>
          <a:xfrm>
            <a:off x="4297943" y="2505555"/>
            <a:ext cx="483963" cy="488394"/>
          </a:xfrm>
          <a:prstGeom prst="ellipse">
            <a:avLst/>
          </a:prstGeom>
          <a:ln w="38100">
            <a:solidFill>
              <a:srgbClr val="94110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pic>
        <p:nvPicPr>
          <p:cNvPr id="327" name="finalBins_40.pdf" descr="finalBins_40.pdf"/>
          <p:cNvPicPr>
            <a:picLocks noChangeAspect="1"/>
          </p:cNvPicPr>
          <p:nvPr/>
        </p:nvPicPr>
        <p:blipFill>
          <a:blip r:embed="rId5">
            <a:extLst/>
          </a:blip>
          <a:stretch>
            <a:fillRect/>
          </a:stretch>
        </p:blipFill>
        <p:spPr>
          <a:xfrm>
            <a:off x="1789727" y="6493455"/>
            <a:ext cx="3433577" cy="3294296"/>
          </a:xfrm>
          <a:prstGeom prst="rect">
            <a:avLst/>
          </a:prstGeom>
          <a:ln w="12700">
            <a:miter lim="400000"/>
          </a:ln>
        </p:spPr>
      </p:pic>
      <p:sp>
        <p:nvSpPr>
          <p:cNvPr id="328" name="Line"/>
          <p:cNvSpPr/>
          <p:nvPr/>
        </p:nvSpPr>
        <p:spPr>
          <a:xfrm flipV="1">
            <a:off x="413271" y="2872070"/>
            <a:ext cx="1" cy="40640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29" name="Line"/>
          <p:cNvSpPr/>
          <p:nvPr/>
        </p:nvSpPr>
        <p:spPr>
          <a:xfrm>
            <a:off x="401914" y="3287288"/>
            <a:ext cx="368505" cy="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30" name="ttbar BDT score"/>
          <p:cNvSpPr txBox="1"/>
          <p:nvPr/>
        </p:nvSpPr>
        <p:spPr>
          <a:xfrm>
            <a:off x="343730" y="3256332"/>
            <a:ext cx="1455421"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lvl1pPr>
          </a:lstStyle>
          <a:p>
            <a:pPr/>
            <a:r>
              <a:t>ttbar BDT score</a:t>
            </a:r>
          </a:p>
        </p:txBody>
      </p:sp>
      <p:sp>
        <p:nvSpPr>
          <p:cNvPr id="331" name="ttV BDT score"/>
          <p:cNvSpPr txBox="1"/>
          <p:nvPr/>
        </p:nvSpPr>
        <p:spPr>
          <a:xfrm rot="16200000">
            <a:off x="-387897" y="2584652"/>
            <a:ext cx="128606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lvl1pPr>
          </a:lstStyle>
          <a:p>
            <a:pPr/>
            <a:r>
              <a:t>ttV BDT score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Motivation for tHq search"/>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Motivation for tHq search</a:t>
            </a:r>
          </a:p>
        </p:txBody>
      </p:sp>
      <p:sp>
        <p:nvSpPr>
          <p:cNvPr id="126" name="Measurement of couplings is essential to establish the nature of the Higgs.…"/>
          <p:cNvSpPr txBox="1"/>
          <p:nvPr/>
        </p:nvSpPr>
        <p:spPr>
          <a:xfrm>
            <a:off x="768482" y="904512"/>
            <a:ext cx="11467835" cy="213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spcBef>
                <a:spcPts val="2000"/>
              </a:spcBef>
              <a:buSzPct val="75000"/>
              <a:buChar char="•"/>
              <a:defRPr sz="2500"/>
            </a:pPr>
            <a:r>
              <a:t>Measurement of couplings is essential to establish the nature of the Higgs. </a:t>
            </a:r>
          </a:p>
          <a:p>
            <a:pPr marL="444500" indent="-444500" algn="l">
              <a:spcBef>
                <a:spcPts val="2000"/>
              </a:spcBef>
              <a:buSzPct val="75000"/>
              <a:buChar char="•"/>
              <a:defRPr sz="2500"/>
            </a:pPr>
            <a:r>
              <a:t>Most processes are only sensitive to overall coupling strengths.</a:t>
            </a:r>
          </a:p>
          <a:p>
            <a:pPr marL="444500" indent="-444500" algn="l">
              <a:spcBef>
                <a:spcPts val="2000"/>
              </a:spcBef>
              <a:buSzPct val="75000"/>
              <a:buChar char="•"/>
              <a:defRPr sz="2500"/>
            </a:pPr>
            <a:r>
              <a:t>Study of tHq process exposes the relative sign of top-Higgs and W-Higgs</a:t>
            </a:r>
            <a:r>
              <a:t> </a:t>
            </a:r>
            <a:r>
              <a:t>couplings via interference. </a:t>
            </a:r>
          </a:p>
        </p:txBody>
      </p:sp>
      <p:sp>
        <p:nvSpPr>
          <p:cNvPr id="127" name="Oval"/>
          <p:cNvSpPr/>
          <p:nvPr/>
        </p:nvSpPr>
        <p:spPr>
          <a:xfrm>
            <a:off x="3923325" y="4379658"/>
            <a:ext cx="197143" cy="200065"/>
          </a:xfrm>
          <a:prstGeom prst="ellipse">
            <a:avLst/>
          </a:prstGeom>
          <a:ln w="63500">
            <a:solidFill>
              <a:srgbClr val="FF260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28" name="Oval"/>
          <p:cNvSpPr/>
          <p:nvPr/>
        </p:nvSpPr>
        <p:spPr>
          <a:xfrm>
            <a:off x="8111973" y="5065998"/>
            <a:ext cx="197142" cy="200065"/>
          </a:xfrm>
          <a:prstGeom prst="ellipse">
            <a:avLst/>
          </a:prstGeom>
          <a:ln w="63500">
            <a:solidFill>
              <a:srgbClr val="0433FF"/>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29" name="Destructive interference in SM: 𝜎SM(𝜅V = 𝜅t =1) = 70.96 fb (√s = 13 TeV).…"/>
          <p:cNvSpPr txBox="1"/>
          <p:nvPr/>
        </p:nvSpPr>
        <p:spPr>
          <a:xfrm>
            <a:off x="768482" y="5772380"/>
            <a:ext cx="11467835" cy="30168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spcBef>
                <a:spcPts val="2000"/>
              </a:spcBef>
              <a:buSzPct val="75000"/>
              <a:buChar char="•"/>
              <a:defRPr sz="2500"/>
            </a:pPr>
            <a:r>
              <a:t>Destructive interference in SM: 𝜎</a:t>
            </a:r>
            <a:r>
              <a:rPr baseline="-5999"/>
              <a:t>SM</a:t>
            </a:r>
            <a:r>
              <a:t>(</a:t>
            </a:r>
            <a:r>
              <a:t>𝜅</a:t>
            </a:r>
            <a:r>
              <a:rPr baseline="-5999"/>
              <a:t>V </a:t>
            </a:r>
            <a:r>
              <a:t>= 𝜅</a:t>
            </a:r>
            <a:r>
              <a:rPr baseline="-5999"/>
              <a:t>t </a:t>
            </a:r>
            <a:r>
              <a:t>=1)</a:t>
            </a:r>
            <a:r>
              <a:t> = 70.96 fb (√s = 13 TeV).</a:t>
            </a:r>
          </a:p>
          <a:p>
            <a:pPr marL="444500" indent="-444500" algn="l">
              <a:spcBef>
                <a:spcPts val="2000"/>
              </a:spcBef>
              <a:buSzPct val="75000"/>
              <a:buChar char="•"/>
              <a:defRPr sz="2500"/>
            </a:pPr>
            <a:r>
              <a:t>Large enhancement for negative relative sign between </a:t>
            </a:r>
            <a:r>
              <a:t>𝜅</a:t>
            </a:r>
            <a:r>
              <a:rPr baseline="-5999"/>
              <a:t>t </a:t>
            </a:r>
            <a:r>
              <a:t>and 𝜅</a:t>
            </a:r>
            <a:r>
              <a:rPr baseline="-5999"/>
              <a:t>V</a:t>
            </a:r>
            <a:r>
              <a:rPr>
                <a:solidFill>
                  <a:srgbClr val="FF2600"/>
                </a:solidFill>
              </a:rPr>
              <a:t> </a:t>
            </a:r>
            <a:r>
              <a:t>in tHq production: e.g., 𝜎</a:t>
            </a:r>
            <a:r>
              <a:rPr baseline="-5999"/>
              <a:t> </a:t>
            </a:r>
            <a:r>
              <a:t>(</a:t>
            </a:r>
            <a:r>
              <a:t>𝜅</a:t>
            </a:r>
            <a:r>
              <a:rPr baseline="-5999"/>
              <a:t>V </a:t>
            </a:r>
            <a:r>
              <a:t>= -𝜅</a:t>
            </a:r>
            <a:r>
              <a:rPr baseline="-5999"/>
              <a:t>t </a:t>
            </a:r>
            <a:r>
              <a:t>=1)</a:t>
            </a:r>
            <a:r>
              <a:t> = 792.7 fb.</a:t>
            </a:r>
          </a:p>
          <a:p>
            <a:pPr marL="444500" indent="-444500" algn="l">
              <a:spcBef>
                <a:spcPts val="2000"/>
              </a:spcBef>
              <a:buSzPct val="75000"/>
              <a:buChar char="•"/>
              <a:defRPr sz="2500"/>
            </a:pPr>
            <a:r>
              <a:t>Current CMS and ATLAS measurements agree well with SM values.</a:t>
            </a:r>
          </a:p>
          <a:p>
            <a:pPr marL="444500" indent="-444500" algn="l">
              <a:spcBef>
                <a:spcPts val="2000"/>
              </a:spcBef>
              <a:buSzPct val="75000"/>
              <a:buChar char="•"/>
              <a:defRPr sz="2500"/>
            </a:pPr>
            <a:r>
              <a:t>Similar interference effect for tHW process is observed: 𝜎</a:t>
            </a:r>
            <a:r>
              <a:rPr baseline="-5999"/>
              <a:t>SM</a:t>
            </a:r>
            <a:r>
              <a:t>(tHW)</a:t>
            </a:r>
            <a:r>
              <a:rPr baseline="-5999"/>
              <a:t> </a:t>
            </a:r>
            <a:r>
              <a:t>= 15.61 fb. </a:t>
            </a:r>
          </a:p>
        </p:txBody>
      </p:sp>
      <p:sp>
        <p:nvSpPr>
          <p:cNvPr id="130" name="Slide Number"/>
          <p:cNvSpPr txBox="1"/>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1" name="CMS-HIG-14-027_Figure_001-a.pdf" descr="CMS-HIG-14-027_Figure_001-a.pdf"/>
          <p:cNvPicPr>
            <a:picLocks noChangeAspect="1"/>
          </p:cNvPicPr>
          <p:nvPr/>
        </p:nvPicPr>
        <p:blipFill>
          <a:blip r:embed="rId2">
            <a:extLst/>
          </a:blip>
          <a:stretch>
            <a:fillRect/>
          </a:stretch>
        </p:blipFill>
        <p:spPr>
          <a:xfrm>
            <a:off x="2710285" y="3495069"/>
            <a:ext cx="2605978" cy="1939529"/>
          </a:xfrm>
          <a:prstGeom prst="rect">
            <a:avLst/>
          </a:prstGeom>
          <a:ln w="12700">
            <a:miter lim="400000"/>
          </a:ln>
        </p:spPr>
      </p:pic>
      <p:pic>
        <p:nvPicPr>
          <p:cNvPr id="132" name="CMS-HIG-14-027_Figure_001-b.pdf" descr="CMS-HIG-14-027_Figure_001-b.pdf"/>
          <p:cNvPicPr>
            <a:picLocks noChangeAspect="1"/>
          </p:cNvPicPr>
          <p:nvPr/>
        </p:nvPicPr>
        <p:blipFill>
          <a:blip r:embed="rId3">
            <a:extLst/>
          </a:blip>
          <a:stretch>
            <a:fillRect/>
          </a:stretch>
        </p:blipFill>
        <p:spPr>
          <a:xfrm>
            <a:off x="6466271" y="3446390"/>
            <a:ext cx="2606128" cy="1939642"/>
          </a:xfrm>
          <a:prstGeom prst="rect">
            <a:avLst/>
          </a:prstGeom>
          <a:ln w="12700">
            <a:miter lim="400000"/>
          </a:ln>
        </p:spPr>
      </p:pic>
      <p:sp>
        <p:nvSpPr>
          <p:cNvPr id="133" name="Study the coupling modifiers 𝜅t and 𝜅V"/>
          <p:cNvSpPr txBox="1"/>
          <p:nvPr/>
        </p:nvSpPr>
        <p:spPr>
          <a:xfrm>
            <a:off x="8927098" y="3787896"/>
            <a:ext cx="3958025" cy="8661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500"/>
            </a:pPr>
            <a:r>
              <a:rPr>
                <a:solidFill>
                  <a:srgbClr val="5E5E5E"/>
                </a:solidFill>
              </a:rPr>
              <a:t>Study the coupling modifiers</a:t>
            </a:r>
            <a:r>
              <a:t> </a:t>
            </a:r>
            <a:r>
              <a:rPr>
                <a:solidFill>
                  <a:srgbClr val="0433FF"/>
                </a:solidFill>
              </a:rPr>
              <a:t>𝜅</a:t>
            </a:r>
            <a:r>
              <a:rPr baseline="-5999">
                <a:solidFill>
                  <a:srgbClr val="0433FF"/>
                </a:solidFill>
              </a:rPr>
              <a:t>t</a:t>
            </a:r>
            <a:r>
              <a:rPr baseline="-5999"/>
              <a:t> </a:t>
            </a:r>
            <a:r>
              <a:rPr>
                <a:solidFill>
                  <a:srgbClr val="5E5E5E"/>
                </a:solidFill>
              </a:rPr>
              <a:t>and</a:t>
            </a:r>
            <a:r>
              <a:t> </a:t>
            </a:r>
            <a:r>
              <a:rPr>
                <a:solidFill>
                  <a:srgbClr val="FF2600"/>
                </a:solidFill>
              </a:rPr>
              <a:t>𝜅</a:t>
            </a:r>
            <a:r>
              <a:rPr baseline="-5999">
                <a:solidFill>
                  <a:srgbClr val="FF2600"/>
                </a:solidFill>
              </a:rPr>
              <a:t>V</a:t>
            </a:r>
            <a:r>
              <a:rPr>
                <a:solidFill>
                  <a:srgbClr val="FF2600"/>
                </a:solidFill>
              </a:rPr>
              <a:t>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Signal Model"/>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Signal Model</a:t>
            </a:r>
          </a:p>
        </p:txBody>
      </p:sp>
      <p:sp>
        <p:nvSpPr>
          <p:cNvPr id="33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5" name="Aim: limit on common signal strength for (tHq+tHW+ttH) as function of 𝜅t/𝜅V.                                            ttH is included as signal since its cross section varies as 𝜅t2.…"/>
          <p:cNvSpPr txBox="1"/>
          <p:nvPr/>
        </p:nvSpPr>
        <p:spPr>
          <a:xfrm>
            <a:off x="768482" y="635713"/>
            <a:ext cx="11467835" cy="46145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44500" indent="-444500" algn="l">
              <a:spcBef>
                <a:spcPts val="2000"/>
              </a:spcBef>
              <a:buSzPct val="75000"/>
              <a:buChar char="•"/>
              <a:defRPr sz="2500"/>
            </a:pPr>
            <a:r>
              <a:rPr b="1">
                <a:latin typeface="Helvetica"/>
                <a:ea typeface="Helvetica"/>
                <a:cs typeface="Helvetica"/>
                <a:sym typeface="Helvetica"/>
              </a:rPr>
              <a:t>Aim:</a:t>
            </a:r>
            <a:r>
              <a:t> limit on </a:t>
            </a:r>
            <a:r>
              <a:t>common signal strength</a:t>
            </a:r>
            <a:r>
              <a:t> for (tHq+tHW+ttH) as function of </a:t>
            </a:r>
            <a:r>
              <a:t>𝜅</a:t>
            </a:r>
            <a:r>
              <a:rPr baseline="-5999"/>
              <a:t>t</a:t>
            </a:r>
            <a:r>
              <a:t>/𝜅</a:t>
            </a:r>
            <a:r>
              <a:rPr baseline="-5999"/>
              <a:t>V</a:t>
            </a:r>
            <a:r>
              <a:t>.                                            </a:t>
            </a:r>
            <a:r>
              <a:rPr>
                <a:solidFill>
                  <a:srgbClr val="FF2600"/>
                </a:solidFill>
              </a:rPr>
              <a:t>ttH is included as signal since its cross section varies as 𝜅</a:t>
            </a:r>
            <a:r>
              <a:rPr baseline="-5999">
                <a:solidFill>
                  <a:srgbClr val="FF2600"/>
                </a:solidFill>
              </a:rPr>
              <a:t>t</a:t>
            </a:r>
            <a:r>
              <a:rPr baseline="31999">
                <a:solidFill>
                  <a:srgbClr val="FF2600"/>
                </a:solidFill>
              </a:rPr>
              <a:t>2</a:t>
            </a:r>
            <a:r>
              <a:rPr>
                <a:solidFill>
                  <a:srgbClr val="FF2600"/>
                </a:solidFill>
              </a:rPr>
              <a:t>.</a:t>
            </a:r>
          </a:p>
          <a:p>
            <a:pPr marL="444500" indent="-444500" algn="l">
              <a:spcBef>
                <a:spcPts val="2000"/>
              </a:spcBef>
              <a:buSzPct val="75000"/>
              <a:buChar char="•"/>
              <a:defRPr sz="2500"/>
            </a:pPr>
            <a:r>
              <a:t>Signal shape depends on (i) 𝜅</a:t>
            </a:r>
            <a:r>
              <a:rPr baseline="-5999"/>
              <a:t>t</a:t>
            </a:r>
            <a:r>
              <a:t>/𝜅</a:t>
            </a:r>
            <a:r>
              <a:rPr baseline="-5999"/>
              <a:t>V</a:t>
            </a:r>
            <a:r>
              <a:t> ratio, (ii) relative fractions of tHq/tHW/ttH productions, and (iii) decay fractions of H→WW*/𝜏𝜏/ZZ*.</a:t>
            </a:r>
          </a:p>
          <a:p>
            <a:pPr marL="444500" indent="-444500" algn="l">
              <a:spcBef>
                <a:spcPts val="2000"/>
              </a:spcBef>
              <a:buSzPct val="75000"/>
              <a:buChar char="•"/>
              <a:defRPr sz="2500"/>
            </a:pPr>
            <a:r>
              <a:t>For 𝜅</a:t>
            </a:r>
            <a:r>
              <a:rPr baseline="-5999"/>
              <a:t>tau </a:t>
            </a:r>
            <a:r>
              <a:t>= 𝜅</a:t>
            </a:r>
            <a:r>
              <a:rPr baseline="-5999"/>
              <a:t>t </a:t>
            </a:r>
            <a:r>
              <a:t>→ 𝜅</a:t>
            </a:r>
            <a:r>
              <a:rPr baseline="-5999"/>
              <a:t>t</a:t>
            </a:r>
            <a:r>
              <a:t>/𝜅</a:t>
            </a:r>
            <a:r>
              <a:rPr baseline="-5999"/>
              <a:t>V</a:t>
            </a:r>
            <a:r>
              <a:t> uniquely determines the signal shape.</a:t>
            </a:r>
          </a:p>
          <a:p>
            <a:pPr lvl="2" algn="l">
              <a:spcBef>
                <a:spcPts val="1000"/>
              </a:spcBef>
              <a:defRPr sz="2500"/>
            </a:pPr>
            <a:r>
              <a:t>𝜎(tHq) = </a:t>
            </a:r>
            <a:r>
              <a:rPr>
                <a:solidFill>
                  <a:srgbClr val="011993"/>
                </a:solidFill>
              </a:rPr>
              <a:t>(2.633 𝜅</a:t>
            </a:r>
            <a:r>
              <a:rPr baseline="-5999">
                <a:solidFill>
                  <a:srgbClr val="011993"/>
                </a:solidFill>
              </a:rPr>
              <a:t>t</a:t>
            </a:r>
            <a:r>
              <a:rPr baseline="31999">
                <a:solidFill>
                  <a:srgbClr val="011993"/>
                </a:solidFill>
              </a:rPr>
              <a:t>2</a:t>
            </a:r>
            <a:r>
              <a:rPr>
                <a:solidFill>
                  <a:srgbClr val="011993"/>
                </a:solidFill>
              </a:rPr>
              <a:t> + 3.578 𝜅</a:t>
            </a:r>
            <a:r>
              <a:rPr baseline="-5999">
                <a:solidFill>
                  <a:srgbClr val="011993"/>
                </a:solidFill>
              </a:rPr>
              <a:t>V</a:t>
            </a:r>
            <a:r>
              <a:rPr baseline="31999">
                <a:solidFill>
                  <a:srgbClr val="011993"/>
                </a:solidFill>
              </a:rPr>
              <a:t>2</a:t>
            </a:r>
            <a:r>
              <a:rPr>
                <a:solidFill>
                  <a:srgbClr val="011993"/>
                </a:solidFill>
              </a:rPr>
              <a:t> - 5.211 𝜅</a:t>
            </a:r>
            <a:r>
              <a:rPr baseline="-5999">
                <a:solidFill>
                  <a:srgbClr val="011993"/>
                </a:solidFill>
              </a:rPr>
              <a:t>t</a:t>
            </a:r>
            <a:r>
              <a:rPr>
                <a:solidFill>
                  <a:srgbClr val="011993"/>
                </a:solidFill>
              </a:rPr>
              <a:t>𝜅</a:t>
            </a:r>
            <a:r>
              <a:rPr baseline="-5999">
                <a:solidFill>
                  <a:srgbClr val="011993"/>
                </a:solidFill>
              </a:rPr>
              <a:t>V </a:t>
            </a:r>
            <a:r>
              <a:rPr>
                <a:solidFill>
                  <a:srgbClr val="011993"/>
                </a:solidFill>
              </a:rPr>
              <a:t>)</a:t>
            </a:r>
            <a:r>
              <a:t> * 𝜎</a:t>
            </a:r>
            <a:r>
              <a:rPr baseline="-5999"/>
              <a:t>SM</a:t>
            </a:r>
            <a:r>
              <a:t>(tHq)</a:t>
            </a:r>
            <a:endParaRPr baseline="-5999"/>
          </a:p>
          <a:p>
            <a:pPr lvl="2" algn="l">
              <a:spcBef>
                <a:spcPts val="1000"/>
              </a:spcBef>
              <a:defRPr sz="2500"/>
            </a:pPr>
            <a:r>
              <a:t>𝜎(tHW) = </a:t>
            </a:r>
            <a:r>
              <a:rPr>
                <a:solidFill>
                  <a:srgbClr val="011993"/>
                </a:solidFill>
              </a:rPr>
              <a:t>(2.909 𝜅</a:t>
            </a:r>
            <a:r>
              <a:rPr baseline="-5999">
                <a:solidFill>
                  <a:srgbClr val="011993"/>
                </a:solidFill>
              </a:rPr>
              <a:t>t</a:t>
            </a:r>
            <a:r>
              <a:rPr baseline="31999">
                <a:solidFill>
                  <a:srgbClr val="011993"/>
                </a:solidFill>
              </a:rPr>
              <a:t>2</a:t>
            </a:r>
            <a:r>
              <a:rPr>
                <a:solidFill>
                  <a:srgbClr val="011993"/>
                </a:solidFill>
              </a:rPr>
              <a:t> + 2.310 𝜅</a:t>
            </a:r>
            <a:r>
              <a:rPr baseline="-5999">
                <a:solidFill>
                  <a:srgbClr val="011993"/>
                </a:solidFill>
              </a:rPr>
              <a:t>V</a:t>
            </a:r>
            <a:r>
              <a:rPr baseline="31999">
                <a:solidFill>
                  <a:srgbClr val="011993"/>
                </a:solidFill>
              </a:rPr>
              <a:t>2</a:t>
            </a:r>
            <a:r>
              <a:rPr>
                <a:solidFill>
                  <a:srgbClr val="011993"/>
                </a:solidFill>
              </a:rPr>
              <a:t> - 4.220 𝜅</a:t>
            </a:r>
            <a:r>
              <a:rPr baseline="-5999">
                <a:solidFill>
                  <a:srgbClr val="011993"/>
                </a:solidFill>
              </a:rPr>
              <a:t>t</a:t>
            </a:r>
            <a:r>
              <a:rPr>
                <a:solidFill>
                  <a:srgbClr val="011993"/>
                </a:solidFill>
              </a:rPr>
              <a:t>𝜅</a:t>
            </a:r>
            <a:r>
              <a:rPr baseline="-5999">
                <a:solidFill>
                  <a:srgbClr val="011993"/>
                </a:solidFill>
              </a:rPr>
              <a:t>V</a:t>
            </a:r>
            <a:r>
              <a:rPr>
                <a:solidFill>
                  <a:srgbClr val="011993"/>
                </a:solidFill>
              </a:rPr>
              <a:t>)</a:t>
            </a:r>
            <a:r>
              <a:t> * 𝜎</a:t>
            </a:r>
            <a:r>
              <a:rPr baseline="-5999"/>
              <a:t>SM</a:t>
            </a:r>
            <a:r>
              <a:t>(tHW)</a:t>
            </a:r>
            <a:endParaRPr baseline="-5999"/>
          </a:p>
          <a:p>
            <a:pPr lvl="2" algn="l">
              <a:spcBef>
                <a:spcPts val="1000"/>
              </a:spcBef>
              <a:defRPr sz="2500"/>
            </a:pPr>
            <a:r>
              <a:t>𝜎(ttH) =</a:t>
            </a:r>
            <a:r>
              <a:rPr>
                <a:solidFill>
                  <a:srgbClr val="011993"/>
                </a:solidFill>
              </a:rPr>
              <a:t> 𝜅</a:t>
            </a:r>
            <a:r>
              <a:rPr baseline="-5999">
                <a:solidFill>
                  <a:srgbClr val="011993"/>
                </a:solidFill>
              </a:rPr>
              <a:t>t</a:t>
            </a:r>
            <a:r>
              <a:rPr baseline="31999">
                <a:solidFill>
                  <a:srgbClr val="011993"/>
                </a:solidFill>
              </a:rPr>
              <a:t>2</a:t>
            </a:r>
            <a:r>
              <a:t> * 𝜎</a:t>
            </a:r>
            <a:r>
              <a:rPr baseline="-5999"/>
              <a:t>SM</a:t>
            </a:r>
            <a:r>
              <a:t>(ttH)</a:t>
            </a:r>
          </a:p>
        </p:txBody>
      </p:sp>
      <p:pic>
        <p:nvPicPr>
          <p:cNvPr id="336" name="xs_scaling.pdf" descr="xs_scaling.pdf"/>
          <p:cNvPicPr>
            <a:picLocks noChangeAspect="1"/>
          </p:cNvPicPr>
          <p:nvPr/>
        </p:nvPicPr>
        <p:blipFill>
          <a:blip r:embed="rId2">
            <a:extLst/>
          </a:blip>
          <a:stretch>
            <a:fillRect/>
          </a:stretch>
        </p:blipFill>
        <p:spPr>
          <a:xfrm>
            <a:off x="707355" y="5089532"/>
            <a:ext cx="4982030" cy="4602802"/>
          </a:xfrm>
          <a:prstGeom prst="rect">
            <a:avLst/>
          </a:prstGeom>
          <a:ln w="12700">
            <a:miter lim="400000"/>
          </a:ln>
        </p:spPr>
      </p:pic>
      <p:pic>
        <p:nvPicPr>
          <p:cNvPr id="337" name="br_scaling (1).pdf" descr="br_scaling (1).pdf"/>
          <p:cNvPicPr>
            <a:picLocks noChangeAspect="1"/>
          </p:cNvPicPr>
          <p:nvPr/>
        </p:nvPicPr>
        <p:blipFill>
          <a:blip r:embed="rId3">
            <a:extLst/>
          </a:blip>
          <a:stretch>
            <a:fillRect/>
          </a:stretch>
        </p:blipFill>
        <p:spPr>
          <a:xfrm>
            <a:off x="7122852" y="5061364"/>
            <a:ext cx="4982029" cy="465913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9" name="Systematic uncertainties"/>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Systematic uncertainties</a:t>
            </a:r>
          </a:p>
        </p:txBody>
      </p:sp>
      <p:sp>
        <p:nvSpPr>
          <p:cNvPr id="34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1" name="Experimental:…"/>
          <p:cNvSpPr txBox="1"/>
          <p:nvPr/>
        </p:nvSpPr>
        <p:spPr>
          <a:xfrm>
            <a:off x="628235" y="1168397"/>
            <a:ext cx="11748331" cy="74168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spcBef>
                <a:spcPts val="1200"/>
              </a:spcBef>
              <a:buSzPct val="120000"/>
              <a:buChar char="•"/>
              <a:defRPr b="1" sz="2500">
                <a:latin typeface="Helvetica"/>
                <a:ea typeface="Helvetica"/>
                <a:cs typeface="Helvetica"/>
                <a:sym typeface="Helvetica"/>
              </a:defRPr>
            </a:pPr>
            <a:r>
              <a:t>Experimental:</a:t>
            </a:r>
            <a:r>
              <a:rPr b="0">
                <a:latin typeface="+mn-lt"/>
                <a:ea typeface="+mn-ea"/>
                <a:cs typeface="+mn-cs"/>
                <a:sym typeface="Helvetica Light"/>
              </a:rPr>
              <a:t> </a:t>
            </a:r>
            <a:endParaRPr b="0">
              <a:latin typeface="+mn-lt"/>
              <a:ea typeface="+mn-ea"/>
              <a:cs typeface="+mn-cs"/>
              <a:sym typeface="Helvetica Light"/>
            </a:endParaRPr>
          </a:p>
          <a:p>
            <a:pPr lvl="1" marL="889000" indent="-444500" algn="l">
              <a:buSzPct val="75000"/>
              <a:buChar char="✓"/>
              <a:defRPr b="1" sz="2500">
                <a:latin typeface="Helvetica"/>
                <a:ea typeface="Helvetica"/>
                <a:cs typeface="Helvetica"/>
                <a:sym typeface="Helvetica"/>
              </a:defRPr>
            </a:pPr>
            <a:r>
              <a:rPr b="0">
                <a:latin typeface="+mn-lt"/>
                <a:ea typeface="+mn-ea"/>
                <a:cs typeface="+mn-cs"/>
                <a:sym typeface="Helvetica Light"/>
              </a:rPr>
              <a:t>Luminosity measurement: ~2.6%.</a:t>
            </a:r>
            <a:endParaRPr b="0">
              <a:latin typeface="+mn-lt"/>
              <a:ea typeface="+mn-ea"/>
              <a:cs typeface="+mn-cs"/>
              <a:sym typeface="Helvetica Light"/>
            </a:endParaRPr>
          </a:p>
          <a:p>
            <a:pPr lvl="1" marL="889000" indent="-444500" algn="l">
              <a:buSzPct val="75000"/>
              <a:buChar char="✓"/>
              <a:defRPr b="1" sz="2500">
                <a:latin typeface="Helvetica"/>
                <a:ea typeface="Helvetica"/>
                <a:cs typeface="Helvetica"/>
                <a:sym typeface="Helvetica"/>
              </a:defRPr>
            </a:pPr>
            <a:r>
              <a:rPr b="0">
                <a:latin typeface="+mn-lt"/>
                <a:ea typeface="+mn-ea"/>
                <a:cs typeface="+mn-cs"/>
                <a:sym typeface="Helvetica Light"/>
              </a:rPr>
              <a:t>Data/MC scale factors for lepton selection (ID, iso) and trigger efficiencies, ~5% per lepton.</a:t>
            </a:r>
            <a:endParaRPr b="0">
              <a:latin typeface="+mn-lt"/>
              <a:ea typeface="+mn-ea"/>
              <a:cs typeface="+mn-cs"/>
              <a:sym typeface="Helvetica Light"/>
            </a:endParaRPr>
          </a:p>
          <a:p>
            <a:pPr lvl="1" marL="889000" indent="-444500" algn="l">
              <a:buSzPct val="75000"/>
              <a:buChar char="✓"/>
              <a:defRPr b="1" sz="2500">
                <a:latin typeface="Helvetica"/>
                <a:ea typeface="Helvetica"/>
                <a:cs typeface="Helvetica"/>
                <a:sym typeface="Helvetica"/>
              </a:defRPr>
            </a:pPr>
            <a:r>
              <a:rPr b="0">
                <a:latin typeface="+mn-lt"/>
                <a:ea typeface="+mn-ea"/>
                <a:cs typeface="+mn-cs"/>
                <a:sym typeface="Helvetica Light"/>
              </a:rPr>
              <a:t>JEC and b-tagging efficiencies: used dedicated shape templates.</a:t>
            </a:r>
            <a:endParaRPr b="0">
              <a:latin typeface="+mn-lt"/>
              <a:ea typeface="+mn-ea"/>
              <a:cs typeface="+mn-cs"/>
              <a:sym typeface="Helvetica Light"/>
            </a:endParaRPr>
          </a:p>
          <a:p>
            <a:pPr lvl="1" marL="889000" indent="-444500" algn="l">
              <a:buSzPct val="75000"/>
              <a:buChar char="✓"/>
              <a:defRPr b="1" sz="2500">
                <a:latin typeface="Helvetica"/>
                <a:ea typeface="Helvetica"/>
                <a:cs typeface="Helvetica"/>
                <a:sym typeface="Helvetica"/>
              </a:defRPr>
            </a:pPr>
            <a:r>
              <a:rPr b="0">
                <a:latin typeface="+mn-lt"/>
                <a:ea typeface="+mn-ea"/>
                <a:cs typeface="+mn-cs"/>
                <a:sym typeface="Helvetica Light"/>
              </a:rPr>
              <a:t>Forward jet modelling: shape templates from opposite sign ttbar CR.</a:t>
            </a:r>
            <a:endParaRPr b="0">
              <a:latin typeface="+mn-lt"/>
              <a:ea typeface="+mn-ea"/>
              <a:cs typeface="+mn-cs"/>
              <a:sym typeface="Helvetica Light"/>
            </a:endParaRPr>
          </a:p>
          <a:p>
            <a:pPr marL="444500" indent="-444500" algn="l">
              <a:spcBef>
                <a:spcPts val="1200"/>
              </a:spcBef>
              <a:buSzPct val="120000"/>
              <a:buChar char="•"/>
              <a:defRPr b="1" sz="2500">
                <a:latin typeface="Helvetica"/>
                <a:ea typeface="Helvetica"/>
                <a:cs typeface="Helvetica"/>
                <a:sym typeface="Helvetica"/>
              </a:defRPr>
            </a:pPr>
            <a:r>
              <a:t>Theoretical:</a:t>
            </a:r>
          </a:p>
          <a:p>
            <a:pPr lvl="1" marL="889000" indent="-444500" algn="l">
              <a:buSzPct val="75000"/>
              <a:buChar char="✓"/>
              <a:defRPr sz="2500"/>
            </a:pPr>
            <a:r>
              <a:t>Choice of PDF set: ~3.7% for tHq </a:t>
            </a:r>
          </a:p>
          <a:p>
            <a:pPr lvl="8" algn="l">
              <a:defRPr sz="2500"/>
            </a:pPr>
            <a:r>
              <a:t>                    ~4% for tHW, ttW, ttZ, ttH</a:t>
            </a:r>
          </a:p>
          <a:p>
            <a:pPr lvl="1" marL="889000" indent="-444500" algn="l">
              <a:buSzPct val="75000"/>
              <a:buChar char="✓"/>
              <a:defRPr sz="2500"/>
            </a:pPr>
            <a:r>
              <a:t>Scale uncertainties: 12% for ttW, 10% for ttZ, +5.8/-9.2% for ttH.               The values are coupling dependent in case of tHq/tHW, ~10% for SM.</a:t>
            </a:r>
          </a:p>
          <a:p>
            <a:pPr lvl="1" marL="889000" indent="-444500" algn="l">
              <a:buSzPct val="75000"/>
              <a:buChar char="✓"/>
              <a:defRPr sz="2500"/>
            </a:pPr>
            <a:r>
              <a:t>Modifications in Higgs branching fraction also has uncertainty of order 1%.</a:t>
            </a:r>
          </a:p>
          <a:p>
            <a:pPr marL="444500" indent="-444500" algn="l">
              <a:spcBef>
                <a:spcPts val="1200"/>
              </a:spcBef>
              <a:buSzPct val="120000"/>
              <a:buChar char="•"/>
              <a:defRPr b="1" sz="2500">
                <a:latin typeface="Helvetica"/>
                <a:ea typeface="Helvetica"/>
                <a:cs typeface="Helvetica"/>
                <a:sym typeface="Helvetica"/>
              </a:defRPr>
            </a:pPr>
            <a:r>
              <a:t>Backgrounds:</a:t>
            </a:r>
          </a:p>
          <a:p>
            <a:pPr lvl="1" marL="889000" indent="-444500" algn="l">
              <a:buSzPct val="75000"/>
              <a:buChar char="✓"/>
              <a:defRPr sz="2500"/>
            </a:pPr>
            <a:r>
              <a:t>WZ, ZZ sample modelling and statistics: ~50%.</a:t>
            </a:r>
          </a:p>
          <a:p>
            <a:pPr lvl="1" marL="889000" indent="-444500" algn="l">
              <a:buSzPct val="75000"/>
              <a:buChar char="✓"/>
              <a:defRPr sz="2500"/>
            </a:pPr>
            <a:r>
              <a:t>Rare SM: ~50%, charge flips: ~30%.</a:t>
            </a:r>
          </a:p>
          <a:p>
            <a:pPr marL="444500" indent="-444500" algn="l">
              <a:spcBef>
                <a:spcPts val="1200"/>
              </a:spcBef>
              <a:buSzPct val="120000"/>
              <a:buChar char="•"/>
              <a:defRPr b="1" sz="2500">
                <a:latin typeface="Helvetica"/>
                <a:ea typeface="Helvetica"/>
                <a:cs typeface="Helvetica"/>
                <a:sym typeface="Helvetica"/>
              </a:defRPr>
            </a:pPr>
            <a:r>
              <a:t>Fake rate estimation:</a:t>
            </a:r>
          </a:p>
          <a:p>
            <a:pPr lvl="1" marL="889000" indent="-444500" algn="l">
              <a:buSzPct val="75000"/>
              <a:buChar char="✓"/>
              <a:defRPr sz="2500"/>
            </a:pPr>
            <a:r>
              <a:t>The predicted event yield has a normalization uncertainty of ~30-50%. Smaller shape/normalization uncertainties from closure test.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Pre-fit signal region plots: BDT outputs"/>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Pre-fit signal region plots: BDT outputs</a:t>
            </a:r>
          </a:p>
        </p:txBody>
      </p:sp>
      <p:sp>
        <p:nvSpPr>
          <p:cNvPr id="34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5" name="thqMVA_tt_2lss_40.pdf" descr="thqMVA_tt_2lss_40.pdf"/>
          <p:cNvPicPr>
            <a:picLocks noChangeAspect="1"/>
          </p:cNvPicPr>
          <p:nvPr/>
        </p:nvPicPr>
        <p:blipFill>
          <a:blip r:embed="rId2">
            <a:extLst/>
          </a:blip>
          <a:stretch>
            <a:fillRect/>
          </a:stretch>
        </p:blipFill>
        <p:spPr>
          <a:xfrm>
            <a:off x="815963" y="1164625"/>
            <a:ext cx="3349600" cy="4058510"/>
          </a:xfrm>
          <a:prstGeom prst="rect">
            <a:avLst/>
          </a:prstGeom>
          <a:ln w="12700">
            <a:miter lim="400000"/>
          </a:ln>
        </p:spPr>
      </p:pic>
      <p:pic>
        <p:nvPicPr>
          <p:cNvPr id="346" name="thqMVA_ttv_2lss_40.pdf" descr="thqMVA_ttv_2lss_40.pdf"/>
          <p:cNvPicPr>
            <a:picLocks noChangeAspect="1"/>
          </p:cNvPicPr>
          <p:nvPr/>
        </p:nvPicPr>
        <p:blipFill>
          <a:blip r:embed="rId3">
            <a:extLst/>
          </a:blip>
          <a:stretch>
            <a:fillRect/>
          </a:stretch>
        </p:blipFill>
        <p:spPr>
          <a:xfrm>
            <a:off x="815963" y="5305262"/>
            <a:ext cx="3349600" cy="4058509"/>
          </a:xfrm>
          <a:prstGeom prst="rect">
            <a:avLst/>
          </a:prstGeom>
          <a:ln w="12700">
            <a:miter lim="400000"/>
          </a:ln>
        </p:spPr>
      </p:pic>
      <p:pic>
        <p:nvPicPr>
          <p:cNvPr id="347" name="thqMVA_tt_2lss_40.pdf" descr="thqMVA_tt_2lss_40.pdf"/>
          <p:cNvPicPr>
            <a:picLocks noChangeAspect="1"/>
          </p:cNvPicPr>
          <p:nvPr/>
        </p:nvPicPr>
        <p:blipFill>
          <a:blip r:embed="rId4">
            <a:extLst/>
          </a:blip>
          <a:stretch>
            <a:fillRect/>
          </a:stretch>
        </p:blipFill>
        <p:spPr>
          <a:xfrm>
            <a:off x="4659225" y="1164625"/>
            <a:ext cx="3349599" cy="4058509"/>
          </a:xfrm>
          <a:prstGeom prst="rect">
            <a:avLst/>
          </a:prstGeom>
          <a:ln w="12700">
            <a:miter lim="400000"/>
          </a:ln>
        </p:spPr>
      </p:pic>
      <p:pic>
        <p:nvPicPr>
          <p:cNvPr id="348" name="thqMVA_ttv_2lss_40.pdf" descr="thqMVA_ttv_2lss_40.pdf"/>
          <p:cNvPicPr>
            <a:picLocks noChangeAspect="1"/>
          </p:cNvPicPr>
          <p:nvPr/>
        </p:nvPicPr>
        <p:blipFill>
          <a:blip r:embed="rId5">
            <a:extLst/>
          </a:blip>
          <a:stretch>
            <a:fillRect/>
          </a:stretch>
        </p:blipFill>
        <p:spPr>
          <a:xfrm>
            <a:off x="4659225" y="5305262"/>
            <a:ext cx="3349599" cy="4058509"/>
          </a:xfrm>
          <a:prstGeom prst="rect">
            <a:avLst/>
          </a:prstGeom>
          <a:ln w="12700">
            <a:miter lim="400000"/>
          </a:ln>
        </p:spPr>
      </p:pic>
      <p:pic>
        <p:nvPicPr>
          <p:cNvPr id="349" name="thqMVA_tt_3l_40.pdf" descr="thqMVA_tt_3l_40.pdf"/>
          <p:cNvPicPr>
            <a:picLocks noChangeAspect="1"/>
          </p:cNvPicPr>
          <p:nvPr/>
        </p:nvPicPr>
        <p:blipFill>
          <a:blip r:embed="rId6">
            <a:extLst/>
          </a:blip>
          <a:stretch>
            <a:fillRect/>
          </a:stretch>
        </p:blipFill>
        <p:spPr>
          <a:xfrm>
            <a:off x="8459996" y="1164625"/>
            <a:ext cx="3349600" cy="4058510"/>
          </a:xfrm>
          <a:prstGeom prst="rect">
            <a:avLst/>
          </a:prstGeom>
          <a:ln w="12700">
            <a:miter lim="400000"/>
          </a:ln>
        </p:spPr>
      </p:pic>
      <p:pic>
        <p:nvPicPr>
          <p:cNvPr id="350" name="thqMVA_ttv_3l_40.pdf" descr="thqMVA_ttv_3l_40.pdf"/>
          <p:cNvPicPr>
            <a:picLocks noChangeAspect="1"/>
          </p:cNvPicPr>
          <p:nvPr/>
        </p:nvPicPr>
        <p:blipFill>
          <a:blip r:embed="rId7">
            <a:extLst/>
          </a:blip>
          <a:stretch>
            <a:fillRect/>
          </a:stretch>
        </p:blipFill>
        <p:spPr>
          <a:xfrm>
            <a:off x="8459996" y="5305262"/>
            <a:ext cx="3349600" cy="4058509"/>
          </a:xfrm>
          <a:prstGeom prst="rect">
            <a:avLst/>
          </a:prstGeom>
          <a:ln w="12700">
            <a:miter lim="400000"/>
          </a:ln>
        </p:spPr>
      </p:pic>
      <p:sp>
        <p:nvSpPr>
          <p:cNvPr id="351" name="2lss-eµ"/>
          <p:cNvSpPr txBox="1"/>
          <p:nvPr/>
        </p:nvSpPr>
        <p:spPr>
          <a:xfrm>
            <a:off x="1892018" y="638655"/>
            <a:ext cx="119749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solidFill>
                  <a:srgbClr val="FF2600"/>
                </a:solidFill>
                <a:latin typeface="Helvetica"/>
                <a:ea typeface="Helvetica"/>
                <a:cs typeface="Helvetica"/>
                <a:sym typeface="Helvetica"/>
              </a:defRPr>
            </a:lvl1pPr>
          </a:lstStyle>
          <a:p>
            <a:pPr/>
            <a:r>
              <a:t>2lss-eµ</a:t>
            </a:r>
          </a:p>
        </p:txBody>
      </p:sp>
      <p:sp>
        <p:nvSpPr>
          <p:cNvPr id="352" name="2lss-µµ"/>
          <p:cNvSpPr txBox="1"/>
          <p:nvPr/>
        </p:nvSpPr>
        <p:spPr>
          <a:xfrm>
            <a:off x="5732101" y="638655"/>
            <a:ext cx="1203847"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solidFill>
                  <a:srgbClr val="FF2600"/>
                </a:solidFill>
                <a:latin typeface="Helvetica"/>
                <a:ea typeface="Helvetica"/>
                <a:cs typeface="Helvetica"/>
                <a:sym typeface="Helvetica"/>
              </a:defRPr>
            </a:lvl1pPr>
          </a:lstStyle>
          <a:p>
            <a:pPr/>
            <a:r>
              <a:t>2lss-µµ</a:t>
            </a:r>
          </a:p>
        </p:txBody>
      </p:sp>
      <p:sp>
        <p:nvSpPr>
          <p:cNvPr id="353" name="3l"/>
          <p:cNvSpPr txBox="1"/>
          <p:nvPr/>
        </p:nvSpPr>
        <p:spPr>
          <a:xfrm>
            <a:off x="9945251" y="638655"/>
            <a:ext cx="37909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solidFill>
                  <a:srgbClr val="FF2600"/>
                </a:solidFill>
                <a:latin typeface="Helvetica"/>
                <a:ea typeface="Helvetica"/>
                <a:cs typeface="Helvetica"/>
                <a:sym typeface="Helvetica"/>
              </a:defRPr>
            </a:lvl1pPr>
          </a:lstStyle>
          <a:p>
            <a:pPr/>
            <a:r>
              <a:t>3l</a:t>
            </a:r>
          </a:p>
        </p:txBody>
      </p:sp>
      <p:sp>
        <p:nvSpPr>
          <p:cNvPr id="354" name="PAS"/>
          <p:cNvSpPr txBox="1"/>
          <p:nvPr/>
        </p:nvSpPr>
        <p:spPr>
          <a:xfrm rot="19800000">
            <a:off x="1093878" y="98502"/>
            <a:ext cx="10206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9300"/>
                </a:solidFill>
                <a:latin typeface="Helvetica"/>
                <a:ea typeface="Helvetica"/>
                <a:cs typeface="Helvetica"/>
                <a:sym typeface="Helvetica"/>
              </a:defRPr>
            </a:lvl1pPr>
          </a:lstStyle>
          <a:p>
            <a:pPr/>
            <a:r>
              <a:t>PAS</a:t>
            </a:r>
          </a:p>
        </p:txBody>
      </p:sp>
      <p:sp>
        <p:nvSpPr>
          <p:cNvPr id="355" name="ttbar"/>
          <p:cNvSpPr txBox="1"/>
          <p:nvPr/>
        </p:nvSpPr>
        <p:spPr>
          <a:xfrm rot="16200000">
            <a:off x="52330" y="2952579"/>
            <a:ext cx="81983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2000"/>
              </a:spcBef>
              <a:defRPr b="1" sz="2500">
                <a:solidFill>
                  <a:srgbClr val="011993"/>
                </a:solidFill>
                <a:latin typeface="Helvetica"/>
                <a:ea typeface="Helvetica"/>
                <a:cs typeface="Helvetica"/>
                <a:sym typeface="Helvetica"/>
              </a:defRPr>
            </a:lvl1pPr>
          </a:lstStyle>
          <a:p>
            <a:pPr/>
            <a:r>
              <a:t>ttbar</a:t>
            </a:r>
          </a:p>
        </p:txBody>
      </p:sp>
      <p:sp>
        <p:nvSpPr>
          <p:cNvPr id="356" name="ttV"/>
          <p:cNvSpPr txBox="1"/>
          <p:nvPr/>
        </p:nvSpPr>
        <p:spPr>
          <a:xfrm rot="16200000">
            <a:off x="193484" y="7093216"/>
            <a:ext cx="5375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2000"/>
              </a:spcBef>
              <a:defRPr b="1" sz="2500">
                <a:solidFill>
                  <a:srgbClr val="011993"/>
                </a:solidFill>
                <a:latin typeface="Helvetica"/>
                <a:ea typeface="Helvetica"/>
                <a:cs typeface="Helvetica"/>
                <a:sym typeface="Helvetica"/>
              </a:defRPr>
            </a:lvl1pPr>
          </a:lstStyle>
          <a:p>
            <a:pPr/>
            <a:r>
              <a:t>ttV</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Pre-fit binning distributions"/>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Pre-fit binning distributions</a:t>
            </a:r>
          </a:p>
        </p:txBody>
      </p:sp>
      <p:sp>
        <p:nvSpPr>
          <p:cNvPr id="359" name="Slide Number"/>
          <p:cNvSpPr txBox="1"/>
          <p:nvPr>
            <p:ph type="sldNum" sz="quarter" idx="4294967295"/>
          </p:nvPr>
        </p:nvSpPr>
        <p:spPr>
          <a:xfrm>
            <a:off x="6553098" y="9277350"/>
            <a:ext cx="368504"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0" name="2lss-eµ"/>
          <p:cNvSpPr txBox="1"/>
          <p:nvPr/>
        </p:nvSpPr>
        <p:spPr>
          <a:xfrm>
            <a:off x="2133318" y="575155"/>
            <a:ext cx="119749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solidFill>
                  <a:srgbClr val="FF2600"/>
                </a:solidFill>
                <a:latin typeface="Helvetica"/>
                <a:ea typeface="Helvetica"/>
                <a:cs typeface="Helvetica"/>
                <a:sym typeface="Helvetica"/>
              </a:defRPr>
            </a:lvl1pPr>
          </a:lstStyle>
          <a:p>
            <a:pPr/>
            <a:r>
              <a:t>2lss-eµ</a:t>
            </a:r>
          </a:p>
        </p:txBody>
      </p:sp>
      <p:sp>
        <p:nvSpPr>
          <p:cNvPr id="361" name="2lss-µµ"/>
          <p:cNvSpPr txBox="1"/>
          <p:nvPr/>
        </p:nvSpPr>
        <p:spPr>
          <a:xfrm>
            <a:off x="5973401" y="575155"/>
            <a:ext cx="1203847"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solidFill>
                  <a:srgbClr val="FF2600"/>
                </a:solidFill>
                <a:latin typeface="Helvetica"/>
                <a:ea typeface="Helvetica"/>
                <a:cs typeface="Helvetica"/>
                <a:sym typeface="Helvetica"/>
              </a:defRPr>
            </a:lvl1pPr>
          </a:lstStyle>
          <a:p>
            <a:pPr/>
            <a:r>
              <a:t>2lss-µµ</a:t>
            </a:r>
          </a:p>
        </p:txBody>
      </p:sp>
      <p:sp>
        <p:nvSpPr>
          <p:cNvPr id="362" name="3l"/>
          <p:cNvSpPr txBox="1"/>
          <p:nvPr/>
        </p:nvSpPr>
        <p:spPr>
          <a:xfrm>
            <a:off x="10186551" y="575155"/>
            <a:ext cx="37909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solidFill>
                  <a:srgbClr val="FF2600"/>
                </a:solidFill>
                <a:latin typeface="Helvetica"/>
                <a:ea typeface="Helvetica"/>
                <a:cs typeface="Helvetica"/>
                <a:sym typeface="Helvetica"/>
              </a:defRPr>
            </a:lvl1pPr>
          </a:lstStyle>
          <a:p>
            <a:pPr/>
            <a:r>
              <a:t>3l</a:t>
            </a:r>
          </a:p>
        </p:txBody>
      </p:sp>
      <p:pic>
        <p:nvPicPr>
          <p:cNvPr id="363" name="finalBins_40.pdf" descr="finalBins_40.pdf"/>
          <p:cNvPicPr>
            <a:picLocks noChangeAspect="1"/>
          </p:cNvPicPr>
          <p:nvPr/>
        </p:nvPicPr>
        <p:blipFill>
          <a:blip r:embed="rId2">
            <a:extLst/>
          </a:blip>
          <a:stretch>
            <a:fillRect/>
          </a:stretch>
        </p:blipFill>
        <p:spPr>
          <a:xfrm>
            <a:off x="4729153" y="1015471"/>
            <a:ext cx="3465800" cy="4199302"/>
          </a:xfrm>
          <a:prstGeom prst="rect">
            <a:avLst/>
          </a:prstGeom>
          <a:ln w="12700">
            <a:miter lim="400000"/>
          </a:ln>
        </p:spPr>
      </p:pic>
      <p:pic>
        <p:nvPicPr>
          <p:cNvPr id="364" name="finalBins_40.pdf" descr="finalBins_40.pdf"/>
          <p:cNvPicPr>
            <a:picLocks noChangeAspect="1"/>
          </p:cNvPicPr>
          <p:nvPr/>
        </p:nvPicPr>
        <p:blipFill>
          <a:blip r:embed="rId3">
            <a:extLst/>
          </a:blip>
          <a:stretch>
            <a:fillRect/>
          </a:stretch>
        </p:blipFill>
        <p:spPr>
          <a:xfrm>
            <a:off x="8626442" y="1015470"/>
            <a:ext cx="3465800" cy="4199303"/>
          </a:xfrm>
          <a:prstGeom prst="rect">
            <a:avLst/>
          </a:prstGeom>
          <a:ln w="12700">
            <a:miter lim="400000"/>
          </a:ln>
        </p:spPr>
      </p:pic>
      <p:pic>
        <p:nvPicPr>
          <p:cNvPr id="365" name="finalBins_log_em_40.pdf" descr="finalBins_log_em_40.pdf"/>
          <p:cNvPicPr>
            <a:picLocks noChangeAspect="1"/>
          </p:cNvPicPr>
          <p:nvPr/>
        </p:nvPicPr>
        <p:blipFill>
          <a:blip r:embed="rId4">
            <a:extLst/>
          </a:blip>
          <a:stretch>
            <a:fillRect/>
          </a:stretch>
        </p:blipFill>
        <p:spPr>
          <a:xfrm>
            <a:off x="815111" y="5172488"/>
            <a:ext cx="3465799" cy="4199303"/>
          </a:xfrm>
          <a:prstGeom prst="rect">
            <a:avLst/>
          </a:prstGeom>
          <a:ln w="12700">
            <a:miter lim="400000"/>
          </a:ln>
        </p:spPr>
      </p:pic>
      <p:pic>
        <p:nvPicPr>
          <p:cNvPr id="366" name="finalBins_log_mm_40.pdf" descr="finalBins_log_mm_40.pdf"/>
          <p:cNvPicPr>
            <a:picLocks noChangeAspect="1"/>
          </p:cNvPicPr>
          <p:nvPr/>
        </p:nvPicPr>
        <p:blipFill>
          <a:blip r:embed="rId5">
            <a:extLst/>
          </a:blip>
          <a:stretch>
            <a:fillRect/>
          </a:stretch>
        </p:blipFill>
        <p:spPr>
          <a:xfrm>
            <a:off x="4729153" y="5172488"/>
            <a:ext cx="3465800" cy="4199302"/>
          </a:xfrm>
          <a:prstGeom prst="rect">
            <a:avLst/>
          </a:prstGeom>
          <a:ln w="12700">
            <a:miter lim="400000"/>
          </a:ln>
        </p:spPr>
      </p:pic>
      <p:pic>
        <p:nvPicPr>
          <p:cNvPr id="367" name="finalBins_log_40.pdf" descr="finalBins_log_40.pdf"/>
          <p:cNvPicPr>
            <a:picLocks noChangeAspect="1"/>
          </p:cNvPicPr>
          <p:nvPr/>
        </p:nvPicPr>
        <p:blipFill>
          <a:blip r:embed="rId6">
            <a:extLst/>
          </a:blip>
          <a:stretch>
            <a:fillRect/>
          </a:stretch>
        </p:blipFill>
        <p:spPr>
          <a:xfrm>
            <a:off x="8643196" y="5185187"/>
            <a:ext cx="3465800" cy="4199303"/>
          </a:xfrm>
          <a:prstGeom prst="rect">
            <a:avLst/>
          </a:prstGeom>
          <a:ln w="12700">
            <a:miter lim="400000"/>
          </a:ln>
        </p:spPr>
      </p:pic>
      <p:pic>
        <p:nvPicPr>
          <p:cNvPr id="368" name="finalBins_40.pdf" descr="finalBins_40.pdf"/>
          <p:cNvPicPr>
            <a:picLocks noChangeAspect="1"/>
          </p:cNvPicPr>
          <p:nvPr/>
        </p:nvPicPr>
        <p:blipFill>
          <a:blip r:embed="rId7">
            <a:extLst/>
          </a:blip>
          <a:stretch>
            <a:fillRect/>
          </a:stretch>
        </p:blipFill>
        <p:spPr>
          <a:xfrm>
            <a:off x="831864" y="1015472"/>
            <a:ext cx="3465800" cy="419930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1" name="Pre-fit binning distributions of background-subtracted"/>
          <p:cNvSpPr txBox="1"/>
          <p:nvPr>
            <p:ph type="title" idx="4294967295"/>
          </p:nvPr>
        </p:nvSpPr>
        <p:spPr>
          <a:xfrm>
            <a:off x="952500" y="2170"/>
            <a:ext cx="11099800" cy="840365"/>
          </a:xfrm>
          <a:prstGeom prst="rect">
            <a:avLst/>
          </a:prstGeom>
        </p:spPr>
        <p:txBody>
          <a:bodyPr/>
          <a:lstStyle>
            <a:lvl1pPr defTabSz="519937">
              <a:defRPr sz="3559">
                <a:solidFill>
                  <a:srgbClr val="0433FF"/>
                </a:solidFill>
                <a:latin typeface="Georgia"/>
                <a:ea typeface="Georgia"/>
                <a:cs typeface="Georgia"/>
                <a:sym typeface="Georgia"/>
              </a:defRPr>
            </a:lvl1pPr>
          </a:lstStyle>
          <a:p>
            <a:pPr/>
            <a:r>
              <a:t>Pre-fit binning distributions of background-subtracted</a:t>
            </a:r>
          </a:p>
        </p:txBody>
      </p:sp>
      <p:pic>
        <p:nvPicPr>
          <p:cNvPr id="372" name="tHq_2lss_em_13TeV_prefit.pdf" descr="tHq_2lss_em_13TeV_prefit.pdf"/>
          <p:cNvPicPr>
            <a:picLocks noChangeAspect="1"/>
          </p:cNvPicPr>
          <p:nvPr/>
        </p:nvPicPr>
        <p:blipFill>
          <a:blip r:embed="rId2">
            <a:extLst/>
          </a:blip>
          <a:stretch>
            <a:fillRect/>
          </a:stretch>
        </p:blipFill>
        <p:spPr>
          <a:xfrm>
            <a:off x="893290" y="5350680"/>
            <a:ext cx="3279925" cy="3974088"/>
          </a:xfrm>
          <a:prstGeom prst="rect">
            <a:avLst/>
          </a:prstGeom>
          <a:ln w="12700">
            <a:miter lim="400000"/>
          </a:ln>
        </p:spPr>
      </p:pic>
      <p:pic>
        <p:nvPicPr>
          <p:cNvPr id="373" name="tHq_2lss_mm_13TeV_prefit.pdf" descr="tHq_2lss_mm_13TeV_prefit.pdf"/>
          <p:cNvPicPr>
            <a:picLocks noChangeAspect="1"/>
          </p:cNvPicPr>
          <p:nvPr/>
        </p:nvPicPr>
        <p:blipFill>
          <a:blip r:embed="rId3">
            <a:extLst/>
          </a:blip>
          <a:stretch>
            <a:fillRect/>
          </a:stretch>
        </p:blipFill>
        <p:spPr>
          <a:xfrm>
            <a:off x="4694062" y="5350680"/>
            <a:ext cx="3279925" cy="3974088"/>
          </a:xfrm>
          <a:prstGeom prst="rect">
            <a:avLst/>
          </a:prstGeom>
          <a:ln w="12700">
            <a:miter lim="400000"/>
          </a:ln>
        </p:spPr>
      </p:pic>
      <p:pic>
        <p:nvPicPr>
          <p:cNvPr id="374" name="tHq_3l_13TeV_prefit.pdf" descr="tHq_3l_13TeV_prefit.pdf"/>
          <p:cNvPicPr>
            <a:picLocks noChangeAspect="1"/>
          </p:cNvPicPr>
          <p:nvPr/>
        </p:nvPicPr>
        <p:blipFill>
          <a:blip r:embed="rId4">
            <a:extLst/>
          </a:blip>
          <a:stretch>
            <a:fillRect/>
          </a:stretch>
        </p:blipFill>
        <p:spPr>
          <a:xfrm>
            <a:off x="8494834" y="5350680"/>
            <a:ext cx="3279924" cy="3974087"/>
          </a:xfrm>
          <a:prstGeom prst="rect">
            <a:avLst/>
          </a:prstGeom>
          <a:ln w="12700">
            <a:miter lim="400000"/>
          </a:ln>
        </p:spPr>
      </p:pic>
      <p:pic>
        <p:nvPicPr>
          <p:cNvPr id="375" name="tHq_2lss_em_13TeV_prefit.pdf" descr="tHq_2lss_em_13TeV_prefit.pdf"/>
          <p:cNvPicPr>
            <a:picLocks noChangeAspect="1"/>
          </p:cNvPicPr>
          <p:nvPr/>
        </p:nvPicPr>
        <p:blipFill>
          <a:blip r:embed="rId5">
            <a:extLst/>
          </a:blip>
          <a:stretch>
            <a:fillRect/>
          </a:stretch>
        </p:blipFill>
        <p:spPr>
          <a:xfrm>
            <a:off x="893290" y="1109563"/>
            <a:ext cx="3279925" cy="3974088"/>
          </a:xfrm>
          <a:prstGeom prst="rect">
            <a:avLst/>
          </a:prstGeom>
          <a:ln w="12700">
            <a:miter lim="400000"/>
          </a:ln>
        </p:spPr>
      </p:pic>
      <p:pic>
        <p:nvPicPr>
          <p:cNvPr id="376" name="tHq_2lss_mm_13TeV_prefit.pdf" descr="tHq_2lss_mm_13TeV_prefit.pdf"/>
          <p:cNvPicPr>
            <a:picLocks noChangeAspect="1"/>
          </p:cNvPicPr>
          <p:nvPr/>
        </p:nvPicPr>
        <p:blipFill>
          <a:blip r:embed="rId6">
            <a:extLst/>
          </a:blip>
          <a:stretch>
            <a:fillRect/>
          </a:stretch>
        </p:blipFill>
        <p:spPr>
          <a:xfrm>
            <a:off x="4694062" y="1109563"/>
            <a:ext cx="3279925" cy="3974089"/>
          </a:xfrm>
          <a:prstGeom prst="rect">
            <a:avLst/>
          </a:prstGeom>
          <a:ln w="12700">
            <a:miter lim="400000"/>
          </a:ln>
        </p:spPr>
      </p:pic>
      <p:sp>
        <p:nvSpPr>
          <p:cNvPr id="377" name="2lss-eµ"/>
          <p:cNvSpPr txBox="1"/>
          <p:nvPr/>
        </p:nvSpPr>
        <p:spPr>
          <a:xfrm>
            <a:off x="1892018" y="575155"/>
            <a:ext cx="119749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solidFill>
                  <a:srgbClr val="FF2600"/>
                </a:solidFill>
                <a:latin typeface="Helvetica"/>
                <a:ea typeface="Helvetica"/>
                <a:cs typeface="Helvetica"/>
                <a:sym typeface="Helvetica"/>
              </a:defRPr>
            </a:lvl1pPr>
          </a:lstStyle>
          <a:p>
            <a:pPr/>
            <a:r>
              <a:t>2lss-eµ</a:t>
            </a:r>
          </a:p>
        </p:txBody>
      </p:sp>
      <p:sp>
        <p:nvSpPr>
          <p:cNvPr id="378" name="2lss-µµ"/>
          <p:cNvSpPr txBox="1"/>
          <p:nvPr/>
        </p:nvSpPr>
        <p:spPr>
          <a:xfrm>
            <a:off x="5732101" y="575155"/>
            <a:ext cx="1203847"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solidFill>
                  <a:srgbClr val="FF2600"/>
                </a:solidFill>
                <a:latin typeface="Helvetica"/>
                <a:ea typeface="Helvetica"/>
                <a:cs typeface="Helvetica"/>
                <a:sym typeface="Helvetica"/>
              </a:defRPr>
            </a:lvl1pPr>
          </a:lstStyle>
          <a:p>
            <a:pPr/>
            <a:r>
              <a:t>2lss-µµ</a:t>
            </a:r>
          </a:p>
        </p:txBody>
      </p:sp>
      <p:sp>
        <p:nvSpPr>
          <p:cNvPr id="379" name="3l"/>
          <p:cNvSpPr txBox="1"/>
          <p:nvPr/>
        </p:nvSpPr>
        <p:spPr>
          <a:xfrm>
            <a:off x="9945251" y="575155"/>
            <a:ext cx="37909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solidFill>
                  <a:srgbClr val="FF2600"/>
                </a:solidFill>
                <a:latin typeface="Helvetica"/>
                <a:ea typeface="Helvetica"/>
                <a:cs typeface="Helvetica"/>
                <a:sym typeface="Helvetica"/>
              </a:defRPr>
            </a:lvl1pPr>
          </a:lstStyle>
          <a:p>
            <a:pPr/>
            <a:r>
              <a:t>3l</a:t>
            </a:r>
          </a:p>
        </p:txBody>
      </p:sp>
      <p:sp>
        <p:nvSpPr>
          <p:cNvPr id="380" name="𝜅V = -𝜅t =1"/>
          <p:cNvSpPr txBox="1"/>
          <p:nvPr/>
        </p:nvSpPr>
        <p:spPr>
          <a:xfrm rot="16200000">
            <a:off x="-198046" y="2624071"/>
            <a:ext cx="1533632" cy="48514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2000"/>
              </a:spcBef>
              <a:defRPr sz="2500">
                <a:solidFill>
                  <a:srgbClr val="011993"/>
                </a:solidFill>
              </a:defRPr>
            </a:pPr>
            <a:r>
              <a:t>𝜅</a:t>
            </a:r>
            <a:r>
              <a:rPr baseline="-5999"/>
              <a:t>V </a:t>
            </a:r>
            <a:r>
              <a:t>= -𝜅</a:t>
            </a:r>
            <a:r>
              <a:rPr baseline="-5999"/>
              <a:t>t </a:t>
            </a:r>
            <a:r>
              <a:t>=1</a:t>
            </a:r>
          </a:p>
        </p:txBody>
      </p:sp>
      <p:sp>
        <p:nvSpPr>
          <p:cNvPr id="381" name="𝜅V = 𝜅t =1"/>
          <p:cNvSpPr txBox="1"/>
          <p:nvPr/>
        </p:nvSpPr>
        <p:spPr>
          <a:xfrm rot="16200000">
            <a:off x="-145182" y="7023809"/>
            <a:ext cx="1427904" cy="4851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2000"/>
              </a:spcBef>
              <a:defRPr sz="2500">
                <a:solidFill>
                  <a:srgbClr val="011993"/>
                </a:solidFill>
              </a:defRPr>
            </a:pPr>
            <a:r>
              <a:t>𝜅</a:t>
            </a:r>
            <a:r>
              <a:rPr baseline="-5999"/>
              <a:t>V </a:t>
            </a:r>
            <a:r>
              <a:t>= 𝜅</a:t>
            </a:r>
            <a:r>
              <a:rPr baseline="-5999"/>
              <a:t>t </a:t>
            </a:r>
            <a:r>
              <a:t>=1</a:t>
            </a:r>
          </a:p>
        </p:txBody>
      </p:sp>
      <p:sp>
        <p:nvSpPr>
          <p:cNvPr id="382" name="(SM)"/>
          <p:cNvSpPr txBox="1"/>
          <p:nvPr/>
        </p:nvSpPr>
        <p:spPr>
          <a:xfrm rot="16200000">
            <a:off x="167765" y="6007103"/>
            <a:ext cx="80201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solidFill>
                  <a:srgbClr val="0433FF"/>
                </a:solidFill>
                <a:latin typeface="Helvetica"/>
                <a:ea typeface="Helvetica"/>
                <a:cs typeface="Helvetica"/>
                <a:sym typeface="Helvetica"/>
              </a:defRPr>
            </a:lvl1pPr>
          </a:lstStyle>
          <a:p>
            <a:pPr/>
            <a:r>
              <a:t>(SM)</a:t>
            </a:r>
          </a:p>
        </p:txBody>
      </p:sp>
      <p:pic>
        <p:nvPicPr>
          <p:cNvPr id="383" name="tHq_3l_13TeV_prefit.pdf" descr="tHq_3l_13TeV_prefit.pdf"/>
          <p:cNvPicPr>
            <a:picLocks noChangeAspect="1"/>
          </p:cNvPicPr>
          <p:nvPr/>
        </p:nvPicPr>
        <p:blipFill>
          <a:blip r:embed="rId7">
            <a:extLst/>
          </a:blip>
          <a:stretch>
            <a:fillRect/>
          </a:stretch>
        </p:blipFill>
        <p:spPr>
          <a:xfrm>
            <a:off x="8494834" y="1109563"/>
            <a:ext cx="3279924" cy="3974089"/>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 name="Post-fit binning distributions"/>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Post-fit binning distributions</a:t>
            </a:r>
          </a:p>
        </p:txBody>
      </p:sp>
      <p:sp>
        <p:nvSpPr>
          <p:cNvPr id="386" name="Slide Number"/>
          <p:cNvSpPr txBox="1"/>
          <p:nvPr>
            <p:ph type="sldNum" sz="quarter" idx="4294967295"/>
          </p:nvPr>
        </p:nvSpPr>
        <p:spPr>
          <a:xfrm>
            <a:off x="6578498" y="9251950"/>
            <a:ext cx="368504"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7" name="tHq_2lss_em_13TeV_fit_s.pdf" descr="tHq_2lss_em_13TeV_fit_s.pdf"/>
          <p:cNvPicPr>
            <a:picLocks noChangeAspect="1"/>
          </p:cNvPicPr>
          <p:nvPr/>
        </p:nvPicPr>
        <p:blipFill>
          <a:blip r:embed="rId2">
            <a:extLst/>
          </a:blip>
          <a:stretch>
            <a:fillRect/>
          </a:stretch>
        </p:blipFill>
        <p:spPr>
          <a:xfrm>
            <a:off x="799163" y="958113"/>
            <a:ext cx="3465801" cy="4199303"/>
          </a:xfrm>
          <a:prstGeom prst="rect">
            <a:avLst/>
          </a:prstGeom>
          <a:ln w="12700">
            <a:miter lim="400000"/>
          </a:ln>
        </p:spPr>
      </p:pic>
      <p:pic>
        <p:nvPicPr>
          <p:cNvPr id="388" name="tHq_2lss_mm_13TeV_fit_s.pdf" descr="tHq_2lss_mm_13TeV_fit_s.pdf"/>
          <p:cNvPicPr>
            <a:picLocks noChangeAspect="1"/>
          </p:cNvPicPr>
          <p:nvPr/>
        </p:nvPicPr>
        <p:blipFill>
          <a:blip r:embed="rId3">
            <a:extLst/>
          </a:blip>
          <a:stretch>
            <a:fillRect/>
          </a:stretch>
        </p:blipFill>
        <p:spPr>
          <a:xfrm>
            <a:off x="4696452" y="958113"/>
            <a:ext cx="3465801" cy="4199303"/>
          </a:xfrm>
          <a:prstGeom prst="rect">
            <a:avLst/>
          </a:prstGeom>
          <a:ln w="12700">
            <a:miter lim="400000"/>
          </a:ln>
        </p:spPr>
      </p:pic>
      <p:pic>
        <p:nvPicPr>
          <p:cNvPr id="389" name="tHq_3l_13TeV_fit_s.pdf" descr="tHq_3l_13TeV_fit_s.pdf"/>
          <p:cNvPicPr>
            <a:picLocks noChangeAspect="1"/>
          </p:cNvPicPr>
          <p:nvPr/>
        </p:nvPicPr>
        <p:blipFill>
          <a:blip r:embed="rId4">
            <a:extLst/>
          </a:blip>
          <a:stretch>
            <a:fillRect/>
          </a:stretch>
        </p:blipFill>
        <p:spPr>
          <a:xfrm>
            <a:off x="8668596" y="914562"/>
            <a:ext cx="3465800" cy="4199302"/>
          </a:xfrm>
          <a:prstGeom prst="rect">
            <a:avLst/>
          </a:prstGeom>
          <a:ln w="12700">
            <a:miter lim="400000"/>
          </a:ln>
        </p:spPr>
      </p:pic>
      <p:sp>
        <p:nvSpPr>
          <p:cNvPr id="390" name="2lss-eµ"/>
          <p:cNvSpPr txBox="1"/>
          <p:nvPr/>
        </p:nvSpPr>
        <p:spPr>
          <a:xfrm>
            <a:off x="2158718" y="600555"/>
            <a:ext cx="119749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solidFill>
                  <a:srgbClr val="FF2600"/>
                </a:solidFill>
                <a:latin typeface="Helvetica"/>
                <a:ea typeface="Helvetica"/>
                <a:cs typeface="Helvetica"/>
                <a:sym typeface="Helvetica"/>
              </a:defRPr>
            </a:lvl1pPr>
          </a:lstStyle>
          <a:p>
            <a:pPr/>
            <a:r>
              <a:t>2lss-eµ</a:t>
            </a:r>
          </a:p>
        </p:txBody>
      </p:sp>
      <p:sp>
        <p:nvSpPr>
          <p:cNvPr id="391" name="2lss-µµ"/>
          <p:cNvSpPr txBox="1"/>
          <p:nvPr/>
        </p:nvSpPr>
        <p:spPr>
          <a:xfrm>
            <a:off x="5998801" y="600555"/>
            <a:ext cx="1203847"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solidFill>
                  <a:srgbClr val="FF2600"/>
                </a:solidFill>
                <a:latin typeface="Helvetica"/>
                <a:ea typeface="Helvetica"/>
                <a:cs typeface="Helvetica"/>
                <a:sym typeface="Helvetica"/>
              </a:defRPr>
            </a:lvl1pPr>
          </a:lstStyle>
          <a:p>
            <a:pPr/>
            <a:r>
              <a:t>2lss-µµ</a:t>
            </a:r>
          </a:p>
        </p:txBody>
      </p:sp>
      <p:sp>
        <p:nvSpPr>
          <p:cNvPr id="392" name="3l"/>
          <p:cNvSpPr txBox="1"/>
          <p:nvPr/>
        </p:nvSpPr>
        <p:spPr>
          <a:xfrm>
            <a:off x="10211951" y="600555"/>
            <a:ext cx="37909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solidFill>
                  <a:srgbClr val="FF2600"/>
                </a:solidFill>
                <a:latin typeface="Helvetica"/>
                <a:ea typeface="Helvetica"/>
                <a:cs typeface="Helvetica"/>
                <a:sym typeface="Helvetica"/>
              </a:defRPr>
            </a:lvl1pPr>
          </a:lstStyle>
          <a:p>
            <a:pPr/>
            <a:r>
              <a:t>3l</a:t>
            </a:r>
          </a:p>
        </p:txBody>
      </p:sp>
      <p:pic>
        <p:nvPicPr>
          <p:cNvPr id="393" name="tHq_2lss_em_13TeV_fit_s_log.pdf" descr="tHq_2lss_em_13TeV_fit_s_log.pdf"/>
          <p:cNvPicPr>
            <a:picLocks noChangeAspect="1"/>
          </p:cNvPicPr>
          <p:nvPr/>
        </p:nvPicPr>
        <p:blipFill>
          <a:blip r:embed="rId5">
            <a:extLst/>
          </a:blip>
          <a:stretch>
            <a:fillRect/>
          </a:stretch>
        </p:blipFill>
        <p:spPr>
          <a:xfrm>
            <a:off x="799163" y="5158694"/>
            <a:ext cx="3465801" cy="4199304"/>
          </a:xfrm>
          <a:prstGeom prst="rect">
            <a:avLst/>
          </a:prstGeom>
          <a:ln w="12700">
            <a:miter lim="400000"/>
          </a:ln>
        </p:spPr>
      </p:pic>
      <p:pic>
        <p:nvPicPr>
          <p:cNvPr id="394" name="tHq_2lss_mm_13TeV_fit_s_log.pdf" descr="tHq_2lss_mm_13TeV_fit_s_log.pdf"/>
          <p:cNvPicPr>
            <a:picLocks noChangeAspect="1"/>
          </p:cNvPicPr>
          <p:nvPr/>
        </p:nvPicPr>
        <p:blipFill>
          <a:blip r:embed="rId6">
            <a:extLst/>
          </a:blip>
          <a:stretch>
            <a:fillRect/>
          </a:stretch>
        </p:blipFill>
        <p:spPr>
          <a:xfrm>
            <a:off x="4696452" y="5158694"/>
            <a:ext cx="3465801" cy="4199304"/>
          </a:xfrm>
          <a:prstGeom prst="rect">
            <a:avLst/>
          </a:prstGeom>
          <a:ln w="12700">
            <a:miter lim="400000"/>
          </a:ln>
        </p:spPr>
      </p:pic>
      <p:pic>
        <p:nvPicPr>
          <p:cNvPr id="395" name="tHq_3l_13TeV_fit_s_log.pdf" descr="tHq_3l_13TeV_fit_s_log.pdf"/>
          <p:cNvPicPr>
            <a:picLocks noChangeAspect="1"/>
          </p:cNvPicPr>
          <p:nvPr/>
        </p:nvPicPr>
        <p:blipFill>
          <a:blip r:embed="rId7">
            <a:extLst/>
          </a:blip>
          <a:stretch>
            <a:fillRect/>
          </a:stretch>
        </p:blipFill>
        <p:spPr>
          <a:xfrm>
            <a:off x="8668596" y="5185891"/>
            <a:ext cx="3465800" cy="4199303"/>
          </a:xfrm>
          <a:prstGeom prst="rect">
            <a:avLst/>
          </a:prstGeom>
          <a:ln w="12700">
            <a:miter lim="400000"/>
          </a:ln>
        </p:spPr>
      </p:pic>
      <p:sp>
        <p:nvSpPr>
          <p:cNvPr id="396" name="PAS"/>
          <p:cNvSpPr txBox="1"/>
          <p:nvPr/>
        </p:nvSpPr>
        <p:spPr>
          <a:xfrm rot="19800000">
            <a:off x="451555" y="645005"/>
            <a:ext cx="10206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9300"/>
                </a:solidFill>
                <a:latin typeface="Helvetica"/>
                <a:ea typeface="Helvetica"/>
                <a:cs typeface="Helvetica"/>
                <a:sym typeface="Helvetica"/>
              </a:defRPr>
            </a:lvl1pPr>
          </a:lstStyle>
          <a:p>
            <a:pPr/>
            <a:r>
              <a:t>PAS</a:t>
            </a:r>
          </a:p>
        </p:txBody>
      </p:sp>
      <p:sp>
        <p:nvSpPr>
          <p:cNvPr id="397" name="PAS"/>
          <p:cNvSpPr txBox="1"/>
          <p:nvPr/>
        </p:nvSpPr>
        <p:spPr>
          <a:xfrm rot="19800000">
            <a:off x="4567047" y="645005"/>
            <a:ext cx="10206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9300"/>
                </a:solidFill>
                <a:latin typeface="Helvetica"/>
                <a:ea typeface="Helvetica"/>
                <a:cs typeface="Helvetica"/>
                <a:sym typeface="Helvetica"/>
              </a:defRPr>
            </a:lvl1pPr>
          </a:lstStyle>
          <a:p>
            <a:pPr/>
            <a:r>
              <a:t>PAS</a:t>
            </a:r>
          </a:p>
        </p:txBody>
      </p:sp>
      <p:sp>
        <p:nvSpPr>
          <p:cNvPr id="398" name="PAS"/>
          <p:cNvSpPr txBox="1"/>
          <p:nvPr/>
        </p:nvSpPr>
        <p:spPr>
          <a:xfrm rot="19800000">
            <a:off x="8471072" y="632305"/>
            <a:ext cx="10206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9300"/>
                </a:solidFill>
                <a:latin typeface="Helvetica"/>
                <a:ea typeface="Helvetica"/>
                <a:cs typeface="Helvetica"/>
                <a:sym typeface="Helvetica"/>
              </a:defRPr>
            </a:lvl1pPr>
          </a:lstStyle>
          <a:p>
            <a:pPr/>
            <a:r>
              <a:t>PAS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1" name="Post-fit binning distributions of background-subtracted"/>
          <p:cNvSpPr txBox="1"/>
          <p:nvPr>
            <p:ph type="title" idx="4294967295"/>
          </p:nvPr>
        </p:nvSpPr>
        <p:spPr>
          <a:xfrm>
            <a:off x="952500" y="2170"/>
            <a:ext cx="11099800" cy="840365"/>
          </a:xfrm>
          <a:prstGeom prst="rect">
            <a:avLst/>
          </a:prstGeom>
        </p:spPr>
        <p:txBody>
          <a:bodyPr/>
          <a:lstStyle>
            <a:lvl1pPr defTabSz="514095">
              <a:defRPr sz="3520">
                <a:solidFill>
                  <a:srgbClr val="0433FF"/>
                </a:solidFill>
                <a:latin typeface="Georgia"/>
                <a:ea typeface="Georgia"/>
                <a:cs typeface="Georgia"/>
                <a:sym typeface="Georgia"/>
              </a:defRPr>
            </a:lvl1pPr>
          </a:lstStyle>
          <a:p>
            <a:pPr/>
            <a:r>
              <a:t>Post-fit binning distributions of background-subtracted</a:t>
            </a:r>
          </a:p>
        </p:txBody>
      </p:sp>
      <p:sp>
        <p:nvSpPr>
          <p:cNvPr id="402" name="2lss-eµ"/>
          <p:cNvSpPr txBox="1"/>
          <p:nvPr/>
        </p:nvSpPr>
        <p:spPr>
          <a:xfrm>
            <a:off x="1892018" y="575155"/>
            <a:ext cx="119749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solidFill>
                  <a:srgbClr val="FF2600"/>
                </a:solidFill>
                <a:latin typeface="Helvetica"/>
                <a:ea typeface="Helvetica"/>
                <a:cs typeface="Helvetica"/>
                <a:sym typeface="Helvetica"/>
              </a:defRPr>
            </a:lvl1pPr>
          </a:lstStyle>
          <a:p>
            <a:pPr/>
            <a:r>
              <a:t>2lss-eµ</a:t>
            </a:r>
          </a:p>
        </p:txBody>
      </p:sp>
      <p:sp>
        <p:nvSpPr>
          <p:cNvPr id="403" name="2lss-µµ"/>
          <p:cNvSpPr txBox="1"/>
          <p:nvPr/>
        </p:nvSpPr>
        <p:spPr>
          <a:xfrm>
            <a:off x="5732101" y="575155"/>
            <a:ext cx="1203847"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solidFill>
                  <a:srgbClr val="FF2600"/>
                </a:solidFill>
                <a:latin typeface="Helvetica"/>
                <a:ea typeface="Helvetica"/>
                <a:cs typeface="Helvetica"/>
                <a:sym typeface="Helvetica"/>
              </a:defRPr>
            </a:lvl1pPr>
          </a:lstStyle>
          <a:p>
            <a:pPr/>
            <a:r>
              <a:t>2lss-µµ</a:t>
            </a:r>
          </a:p>
        </p:txBody>
      </p:sp>
      <p:sp>
        <p:nvSpPr>
          <p:cNvPr id="404" name="3l"/>
          <p:cNvSpPr txBox="1"/>
          <p:nvPr/>
        </p:nvSpPr>
        <p:spPr>
          <a:xfrm>
            <a:off x="9945251" y="575155"/>
            <a:ext cx="37909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solidFill>
                  <a:srgbClr val="FF2600"/>
                </a:solidFill>
                <a:latin typeface="Helvetica"/>
                <a:ea typeface="Helvetica"/>
                <a:cs typeface="Helvetica"/>
                <a:sym typeface="Helvetica"/>
              </a:defRPr>
            </a:lvl1pPr>
          </a:lstStyle>
          <a:p>
            <a:pPr/>
            <a:r>
              <a:t>3l</a:t>
            </a:r>
          </a:p>
        </p:txBody>
      </p:sp>
      <p:pic>
        <p:nvPicPr>
          <p:cNvPr id="405" name="tHq_2lss_em_13TeV_fit_s (1).pdf" descr="tHq_2lss_em_13TeV_fit_s (1).pdf"/>
          <p:cNvPicPr>
            <a:picLocks noChangeAspect="1"/>
          </p:cNvPicPr>
          <p:nvPr/>
        </p:nvPicPr>
        <p:blipFill>
          <a:blip r:embed="rId2">
            <a:extLst/>
          </a:blip>
          <a:stretch>
            <a:fillRect/>
          </a:stretch>
        </p:blipFill>
        <p:spPr>
          <a:xfrm>
            <a:off x="850801" y="5350680"/>
            <a:ext cx="3279924" cy="3974087"/>
          </a:xfrm>
          <a:prstGeom prst="rect">
            <a:avLst/>
          </a:prstGeom>
          <a:ln w="12700">
            <a:miter lim="400000"/>
          </a:ln>
        </p:spPr>
      </p:pic>
      <p:pic>
        <p:nvPicPr>
          <p:cNvPr id="406" name="tHq_2lss_mm_13TeV_fit_s.pdf" descr="tHq_2lss_mm_13TeV_fit_s.pdf"/>
          <p:cNvPicPr>
            <a:picLocks noChangeAspect="1"/>
          </p:cNvPicPr>
          <p:nvPr/>
        </p:nvPicPr>
        <p:blipFill>
          <a:blip r:embed="rId3">
            <a:extLst/>
          </a:blip>
          <a:stretch>
            <a:fillRect/>
          </a:stretch>
        </p:blipFill>
        <p:spPr>
          <a:xfrm>
            <a:off x="4694062" y="5350679"/>
            <a:ext cx="3279924" cy="3974089"/>
          </a:xfrm>
          <a:prstGeom prst="rect">
            <a:avLst/>
          </a:prstGeom>
          <a:ln w="12700">
            <a:miter lim="400000"/>
          </a:ln>
        </p:spPr>
      </p:pic>
      <p:pic>
        <p:nvPicPr>
          <p:cNvPr id="407" name="tHq_3l_13TeV_fit_s.pdf" descr="tHq_3l_13TeV_fit_s.pdf"/>
          <p:cNvPicPr>
            <a:picLocks noChangeAspect="1"/>
          </p:cNvPicPr>
          <p:nvPr/>
        </p:nvPicPr>
        <p:blipFill>
          <a:blip r:embed="rId4">
            <a:extLst/>
          </a:blip>
          <a:stretch>
            <a:fillRect/>
          </a:stretch>
        </p:blipFill>
        <p:spPr>
          <a:xfrm>
            <a:off x="8537323" y="5350680"/>
            <a:ext cx="3279925" cy="3974088"/>
          </a:xfrm>
          <a:prstGeom prst="rect">
            <a:avLst/>
          </a:prstGeom>
          <a:ln w="12700">
            <a:miter lim="400000"/>
          </a:ln>
        </p:spPr>
      </p:pic>
      <p:pic>
        <p:nvPicPr>
          <p:cNvPr id="408" name="tHq_2lss_em_13TeV_fit_s.pdf" descr="tHq_2lss_em_13TeV_fit_s.pdf"/>
          <p:cNvPicPr>
            <a:picLocks noChangeAspect="1"/>
          </p:cNvPicPr>
          <p:nvPr/>
        </p:nvPicPr>
        <p:blipFill>
          <a:blip r:embed="rId5">
            <a:extLst/>
          </a:blip>
          <a:stretch>
            <a:fillRect/>
          </a:stretch>
        </p:blipFill>
        <p:spPr>
          <a:xfrm>
            <a:off x="850801" y="1109563"/>
            <a:ext cx="3279924" cy="3974087"/>
          </a:xfrm>
          <a:prstGeom prst="rect">
            <a:avLst/>
          </a:prstGeom>
          <a:ln w="12700">
            <a:miter lim="400000"/>
          </a:ln>
        </p:spPr>
      </p:pic>
      <p:pic>
        <p:nvPicPr>
          <p:cNvPr id="409" name="tHq_2lss_mm_13TeV_fit_s.pdf" descr="tHq_2lss_mm_13TeV_fit_s.pdf"/>
          <p:cNvPicPr>
            <a:picLocks noChangeAspect="1"/>
          </p:cNvPicPr>
          <p:nvPr/>
        </p:nvPicPr>
        <p:blipFill>
          <a:blip r:embed="rId6">
            <a:extLst/>
          </a:blip>
          <a:stretch>
            <a:fillRect/>
          </a:stretch>
        </p:blipFill>
        <p:spPr>
          <a:xfrm>
            <a:off x="4672817" y="1109563"/>
            <a:ext cx="3279925" cy="3974088"/>
          </a:xfrm>
          <a:prstGeom prst="rect">
            <a:avLst/>
          </a:prstGeom>
          <a:ln w="12700">
            <a:miter lim="400000"/>
          </a:ln>
        </p:spPr>
      </p:pic>
      <p:pic>
        <p:nvPicPr>
          <p:cNvPr id="410" name="tHq_3l_13TeV_fit_s.pdf" descr="tHq_3l_13TeV_fit_s.pdf"/>
          <p:cNvPicPr>
            <a:picLocks noChangeAspect="1"/>
          </p:cNvPicPr>
          <p:nvPr/>
        </p:nvPicPr>
        <p:blipFill>
          <a:blip r:embed="rId7">
            <a:extLst/>
          </a:blip>
          <a:stretch>
            <a:fillRect/>
          </a:stretch>
        </p:blipFill>
        <p:spPr>
          <a:xfrm>
            <a:off x="8494834" y="1109563"/>
            <a:ext cx="3279924" cy="3974089"/>
          </a:xfrm>
          <a:prstGeom prst="rect">
            <a:avLst/>
          </a:prstGeom>
          <a:ln w="12700">
            <a:miter lim="400000"/>
          </a:ln>
        </p:spPr>
      </p:pic>
      <p:sp>
        <p:nvSpPr>
          <p:cNvPr id="411" name="𝜅V = -𝜅t =1"/>
          <p:cNvSpPr txBox="1"/>
          <p:nvPr/>
        </p:nvSpPr>
        <p:spPr>
          <a:xfrm rot="16200000">
            <a:off x="-198046" y="2624071"/>
            <a:ext cx="1533632" cy="48514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2000"/>
              </a:spcBef>
              <a:defRPr sz="2500">
                <a:solidFill>
                  <a:srgbClr val="011993"/>
                </a:solidFill>
              </a:defRPr>
            </a:pPr>
            <a:r>
              <a:t>𝜅</a:t>
            </a:r>
            <a:r>
              <a:rPr baseline="-5999"/>
              <a:t>V </a:t>
            </a:r>
            <a:r>
              <a:t>= -𝜅</a:t>
            </a:r>
            <a:r>
              <a:rPr baseline="-5999"/>
              <a:t>t </a:t>
            </a:r>
            <a:r>
              <a:t>=1</a:t>
            </a:r>
          </a:p>
        </p:txBody>
      </p:sp>
      <p:sp>
        <p:nvSpPr>
          <p:cNvPr id="412" name="𝜅V = 𝜅t =1"/>
          <p:cNvSpPr txBox="1"/>
          <p:nvPr/>
        </p:nvSpPr>
        <p:spPr>
          <a:xfrm rot="16200000">
            <a:off x="-145182" y="7023809"/>
            <a:ext cx="1427904" cy="4851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2000"/>
              </a:spcBef>
              <a:defRPr sz="2500">
                <a:solidFill>
                  <a:srgbClr val="011993"/>
                </a:solidFill>
              </a:defRPr>
            </a:pPr>
            <a:r>
              <a:t>𝜅</a:t>
            </a:r>
            <a:r>
              <a:rPr baseline="-5999"/>
              <a:t>V </a:t>
            </a:r>
            <a:r>
              <a:t>= 𝜅</a:t>
            </a:r>
            <a:r>
              <a:rPr baseline="-5999"/>
              <a:t>t </a:t>
            </a:r>
            <a:r>
              <a:t>=1</a:t>
            </a:r>
          </a:p>
        </p:txBody>
      </p:sp>
      <p:sp>
        <p:nvSpPr>
          <p:cNvPr id="413" name="Best fit signal strength = 0.68"/>
          <p:cNvSpPr txBox="1"/>
          <p:nvPr/>
        </p:nvSpPr>
        <p:spPr>
          <a:xfrm>
            <a:off x="8843070" y="4945302"/>
            <a:ext cx="389702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246944" indent="-246944">
              <a:buSzPct val="75000"/>
              <a:buChar char="➡"/>
              <a:defRPr b="1" sz="2000">
                <a:solidFill>
                  <a:srgbClr val="0433FF"/>
                </a:solidFill>
                <a:latin typeface="Helvetica"/>
                <a:ea typeface="Helvetica"/>
                <a:cs typeface="Helvetica"/>
                <a:sym typeface="Helvetica"/>
              </a:defRPr>
            </a:lvl1pPr>
          </a:lstStyle>
          <a:p>
            <a:pPr/>
            <a:r>
              <a:t>Best fit signal strength = 0.68</a:t>
            </a:r>
          </a:p>
        </p:txBody>
      </p:sp>
      <p:sp>
        <p:nvSpPr>
          <p:cNvPr id="414" name="Best fit signal strength = 1.82"/>
          <p:cNvSpPr txBox="1"/>
          <p:nvPr/>
        </p:nvSpPr>
        <p:spPr>
          <a:xfrm>
            <a:off x="8694364" y="9239250"/>
            <a:ext cx="3897030"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246944" indent="-246944">
              <a:buSzPct val="75000"/>
              <a:buChar char="➡"/>
              <a:defRPr b="1" sz="2000">
                <a:solidFill>
                  <a:srgbClr val="0433FF"/>
                </a:solidFill>
                <a:latin typeface="Helvetica"/>
                <a:ea typeface="Helvetica"/>
                <a:cs typeface="Helvetica"/>
                <a:sym typeface="Helvetica"/>
              </a:defRPr>
            </a:lvl1pPr>
          </a:lstStyle>
          <a:p>
            <a:pPr/>
            <a:r>
              <a:t>Best fit signal strength = 1.82</a:t>
            </a:r>
          </a:p>
        </p:txBody>
      </p:sp>
      <p:sp>
        <p:nvSpPr>
          <p:cNvPr id="415" name="(SM)"/>
          <p:cNvSpPr txBox="1"/>
          <p:nvPr/>
        </p:nvSpPr>
        <p:spPr>
          <a:xfrm rot="16200000">
            <a:off x="167765" y="6007103"/>
            <a:ext cx="80201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solidFill>
                  <a:srgbClr val="0433FF"/>
                </a:solidFill>
                <a:latin typeface="Helvetica"/>
                <a:ea typeface="Helvetica"/>
                <a:cs typeface="Helvetica"/>
                <a:sym typeface="Helvetica"/>
              </a:defRPr>
            </a:lvl1pPr>
          </a:lstStyle>
          <a:p>
            <a:pPr/>
            <a:r>
              <a:t>(SM)</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Fit results"/>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Fit results</a:t>
            </a:r>
          </a:p>
        </p:txBody>
      </p:sp>
      <p:sp>
        <p:nvSpPr>
          <p:cNvPr id="41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9" name="Excess of about 1 𝜎 of expected SM-like tHq+tHW+ttH signal observed.…"/>
          <p:cNvSpPr txBox="1"/>
          <p:nvPr/>
        </p:nvSpPr>
        <p:spPr>
          <a:xfrm>
            <a:off x="768482" y="797221"/>
            <a:ext cx="11467835" cy="1834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spcBef>
                <a:spcPts val="2000"/>
              </a:spcBef>
              <a:buSzPct val="75000"/>
              <a:buChar char="•"/>
              <a:defRPr sz="2500"/>
            </a:pPr>
            <a:r>
              <a:t>Excess of about 1 𝜎 of expected SM-like tHq+tHW+ttH signal observed.</a:t>
            </a:r>
          </a:p>
          <a:p>
            <a:pPr marL="444500" indent="-444500" algn="l">
              <a:spcBef>
                <a:spcPts val="2000"/>
              </a:spcBef>
              <a:buSzPct val="75000"/>
              <a:buChar char="•"/>
              <a:defRPr sz="2500"/>
            </a:pPr>
            <a:r>
              <a:t>Sensitivity is limited by statistics.</a:t>
            </a:r>
          </a:p>
          <a:p>
            <a:pPr marL="444500" indent="-444500" algn="l">
              <a:spcBef>
                <a:spcPts val="2000"/>
              </a:spcBef>
              <a:buClr>
                <a:srgbClr val="000000"/>
              </a:buClr>
              <a:buSzPct val="75000"/>
              <a:buChar char="•"/>
              <a:defRPr sz="2500">
                <a:solidFill>
                  <a:srgbClr val="FF2600"/>
                </a:solidFill>
              </a:defRPr>
            </a:pPr>
            <a:r>
              <a:t>Best fit signal strength for SM: r = 1.8 ± 0.3</a:t>
            </a:r>
            <a:r>
              <a:rPr baseline="-5999"/>
              <a:t>stat.</a:t>
            </a:r>
            <a:r>
              <a:t> ± 0.6</a:t>
            </a:r>
            <a:r>
              <a:rPr baseline="-5999"/>
              <a:t>syst.</a:t>
            </a:r>
          </a:p>
        </p:txBody>
      </p:sp>
      <p:graphicFrame>
        <p:nvGraphicFramePr>
          <p:cNvPr id="420" name="Table"/>
          <p:cNvGraphicFramePr/>
          <p:nvPr/>
        </p:nvGraphicFramePr>
        <p:xfrm>
          <a:off x="1318116" y="2809976"/>
          <a:ext cx="10368568" cy="2408016"/>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592142"/>
                <a:gridCol w="2592142"/>
                <a:gridCol w="2592142"/>
                <a:gridCol w="2592142"/>
              </a:tblGrid>
              <a:tr h="802671">
                <a:tc>
                  <a:txBody>
                    <a:bodyPr/>
                    <a:lstStyle/>
                    <a:p>
                      <a:pPr defTabSz="914400">
                        <a:defRPr sz="2600">
                          <a:sym typeface="Helvetica"/>
                        </a:defRPr>
                      </a:pPr>
                    </a:p>
                  </a:txBody>
                  <a:tcPr marL="50800" marR="50800" marT="50800" marB="50800" anchor="ctr" anchorCtr="0" horzOverflow="overflow"/>
                </a:tc>
                <a:tc>
                  <a:txBody>
                    <a:bodyPr/>
                    <a:lstStyle/>
                    <a:p>
                      <a:pPr defTabSz="914400">
                        <a:defRPr b="0">
                          <a:solidFill>
                            <a:srgbClr val="000000"/>
                          </a:solidFill>
                        </a:defRPr>
                      </a:pPr>
                      <a:r>
                        <a:rPr b="1" sz="2400">
                          <a:solidFill>
                            <a:srgbClr val="D6D6D6"/>
                          </a:solidFill>
                          <a:latin typeface="Times New Roman"/>
                          <a:ea typeface="Times New Roman"/>
                          <a:cs typeface="Times New Roman"/>
                          <a:sym typeface="Times New Roman"/>
                        </a:rPr>
                        <a:t>Best fit signal strength</a:t>
                      </a:r>
                    </a:p>
                  </a:txBody>
                  <a:tcPr marL="50800" marR="50800" marT="50800" marB="50800" anchor="ctr" anchorCtr="0" horzOverflow="overflow"/>
                </a:tc>
                <a:tc>
                  <a:txBody>
                    <a:bodyPr/>
                    <a:lstStyle/>
                    <a:p>
                      <a:pPr defTabSz="914400">
                        <a:defRPr b="0">
                          <a:solidFill>
                            <a:srgbClr val="000000"/>
                          </a:solidFill>
                        </a:defRPr>
                      </a:pPr>
                      <a:r>
                        <a:rPr b="1" sz="2400">
                          <a:solidFill>
                            <a:srgbClr val="D6D6D6"/>
                          </a:solidFill>
                          <a:latin typeface="Times New Roman"/>
                          <a:ea typeface="Times New Roman"/>
                          <a:cs typeface="Times New Roman"/>
                          <a:sym typeface="Times New Roman"/>
                        </a:rPr>
                        <a:t>Best fit 𝜎xBR</a:t>
                      </a:r>
                    </a:p>
                  </a:txBody>
                  <a:tcPr marL="50800" marR="50800" marT="50800" marB="50800" anchor="ctr" anchorCtr="0" horzOverflow="overflow"/>
                </a:tc>
                <a:tc>
                  <a:txBody>
                    <a:bodyPr/>
                    <a:lstStyle/>
                    <a:p>
                      <a:pPr defTabSz="914400">
                        <a:defRPr b="0">
                          <a:solidFill>
                            <a:srgbClr val="000000"/>
                          </a:solidFill>
                        </a:defRPr>
                      </a:pPr>
                      <a:r>
                        <a:rPr b="1" sz="2400">
                          <a:solidFill>
                            <a:srgbClr val="D6D6D6"/>
                          </a:solidFill>
                          <a:latin typeface="Times New Roman"/>
                          <a:ea typeface="Times New Roman"/>
                          <a:cs typeface="Times New Roman"/>
                          <a:sym typeface="Times New Roman"/>
                        </a:rPr>
                        <a:t>Significance
obs. (exp.)</a:t>
                      </a:r>
                    </a:p>
                  </a:txBody>
                  <a:tcPr marL="50800" marR="50800" marT="50800" marB="50800" anchor="ctr" anchorCtr="0" horzOverflow="overflow"/>
                </a:tc>
              </a:tr>
              <a:tr h="802671">
                <a:tc>
                  <a:txBody>
                    <a:bodyPr/>
                    <a:lstStyle/>
                    <a:p>
                      <a:pPr defTabSz="914400">
                        <a:defRPr sz="2600">
                          <a:latin typeface="Times New Roman"/>
                          <a:ea typeface="Times New Roman"/>
                          <a:cs typeface="Times New Roman"/>
                          <a:sym typeface="Times New Roman"/>
                        </a:defRPr>
                      </a:pPr>
                      <a:r>
                        <a:t>𝜅</a:t>
                      </a:r>
                      <a:r>
                        <a:rPr baseline="-5999"/>
                        <a:t>t</a:t>
                      </a:r>
                      <a:r>
                        <a:t>/𝜅</a:t>
                      </a:r>
                      <a:r>
                        <a:rPr baseline="-5999"/>
                        <a:t>V </a:t>
                      </a:r>
                      <a:r>
                        <a:t>= -1</a:t>
                      </a:r>
                    </a:p>
                  </a:txBody>
                  <a:tcPr marL="50800" marR="50800" marT="50800" marB="50800" anchor="ctr" anchorCtr="0" horzOverflow="overflow"/>
                </a:tc>
                <a:tc>
                  <a:txBody>
                    <a:bodyPr/>
                    <a:lstStyle/>
                    <a:p>
                      <a:pPr defTabSz="914400"/>
                      <a:r>
                        <a:rPr sz="2500"/>
                        <a:t>0.68 ± 0.40</a:t>
                      </a:r>
                    </a:p>
                  </a:txBody>
                  <a:tcPr marL="50800" marR="50800" marT="50800" marB="50800" anchor="ctr" anchorCtr="0" horzOverflow="overflow"/>
                </a:tc>
                <a:tc>
                  <a:txBody>
                    <a:bodyPr/>
                    <a:lstStyle/>
                    <a:p>
                      <a:pPr defTabSz="914400"/>
                      <a:r>
                        <a:rPr sz="2500"/>
                        <a:t>0.30 ± 0.18 pb</a:t>
                      </a:r>
                    </a:p>
                  </a:txBody>
                  <a:tcPr marL="50800" marR="50800" marT="50800" marB="50800" anchor="ctr" anchorCtr="0" horzOverflow="overflow"/>
                </a:tc>
                <a:tc>
                  <a:txBody>
                    <a:bodyPr/>
                    <a:lstStyle/>
                    <a:p>
                      <a:pPr defTabSz="914400"/>
                      <a:r>
                        <a:rPr sz="2500"/>
                        <a:t>1.70 𝜎 (2.51 𝜎)</a:t>
                      </a:r>
                    </a:p>
                  </a:txBody>
                  <a:tcPr marL="50800" marR="50800" marT="50800" marB="50800" anchor="ctr" anchorCtr="0" horzOverflow="overflow"/>
                </a:tc>
              </a:tr>
              <a:tr h="802671">
                <a:tc>
                  <a:txBody>
                    <a:bodyPr/>
                    <a:lstStyle/>
                    <a:p>
                      <a:pPr defTabSz="914400">
                        <a:defRPr sz="2500">
                          <a:latin typeface="Times New Roman"/>
                          <a:ea typeface="Times New Roman"/>
                          <a:cs typeface="Times New Roman"/>
                          <a:sym typeface="Times New Roman"/>
                        </a:defRPr>
                      </a:pPr>
                      <a:r>
                        <a:t>𝜅</a:t>
                      </a:r>
                      <a:r>
                        <a:rPr baseline="-5999"/>
                        <a:t>t</a:t>
                      </a:r>
                      <a:r>
                        <a:t>/𝜅</a:t>
                      </a:r>
                      <a:r>
                        <a:rPr baseline="-5999"/>
                        <a:t>V </a:t>
                      </a:r>
                      <a:r>
                        <a:t>= 1</a:t>
                      </a:r>
                    </a:p>
                    <a:p>
                      <a:pPr defTabSz="914400">
                        <a:defRPr sz="2500">
                          <a:latin typeface="Times New Roman"/>
                          <a:ea typeface="Times New Roman"/>
                          <a:cs typeface="Times New Roman"/>
                          <a:sym typeface="Times New Roman"/>
                        </a:defRPr>
                      </a:pPr>
                      <a:r>
                        <a:t>(SM like)</a:t>
                      </a:r>
                    </a:p>
                  </a:txBody>
                  <a:tcPr marL="50800" marR="50800" marT="50800" marB="50800" anchor="ctr" anchorCtr="0" horzOverflow="overflow"/>
                </a:tc>
                <a:tc>
                  <a:txBody>
                    <a:bodyPr/>
                    <a:lstStyle/>
                    <a:p>
                      <a:pPr defTabSz="914400">
                        <a:defRPr sz="2500"/>
                      </a:pPr>
                      <a:r>
                        <a:t>1.82 </a:t>
                      </a:r>
                      <a:r>
                        <a:rPr baseline="31999"/>
                        <a:t>+0.66</a:t>
                      </a:r>
                      <a:r>
                        <a:t> </a:t>
                      </a:r>
                      <a:r>
                        <a:rPr baseline="-5999"/>
                        <a:t>-0.67</a:t>
                      </a:r>
                    </a:p>
                  </a:txBody>
                  <a:tcPr marL="50800" marR="50800" marT="50800" marB="50800" anchor="ctr" anchorCtr="0" horzOverflow="overflow"/>
                </a:tc>
                <a:tc>
                  <a:txBody>
                    <a:bodyPr/>
                    <a:lstStyle/>
                    <a:p>
                      <a:pPr defTabSz="914400"/>
                      <a:r>
                        <a:rPr sz="2500"/>
                        <a:t>0.33 ± 0.12 pb</a:t>
                      </a:r>
                    </a:p>
                  </a:txBody>
                  <a:tcPr marL="50800" marR="50800" marT="50800" marB="50800" anchor="ctr" anchorCtr="0" horzOverflow="overflow"/>
                </a:tc>
                <a:tc>
                  <a:txBody>
                    <a:bodyPr/>
                    <a:lstStyle/>
                    <a:p>
                      <a:pPr defTabSz="914400"/>
                      <a:r>
                        <a:rPr sz="2500"/>
                        <a:t>2.73 𝜎 (1.50 𝜎)</a:t>
                      </a:r>
                    </a:p>
                  </a:txBody>
                  <a:tcPr marL="50800" marR="50800" marT="50800" marB="50800" anchor="ctr" anchorCtr="0" horzOverflow="overflow"/>
                </a:tc>
              </a:tr>
            </a:tbl>
          </a:graphicData>
        </a:graphic>
      </p:graphicFrame>
      <p:pic>
        <p:nvPicPr>
          <p:cNvPr id="421" name="Screen Shot 2017-04-26 at 13.01.33.png" descr="Screen Shot 2017-04-26 at 13.01.33.png"/>
          <p:cNvPicPr>
            <a:picLocks noChangeAspect="1"/>
          </p:cNvPicPr>
          <p:nvPr/>
        </p:nvPicPr>
        <p:blipFill>
          <a:blip r:embed="rId2">
            <a:extLst/>
          </a:blip>
          <a:stretch>
            <a:fillRect/>
          </a:stretch>
        </p:blipFill>
        <p:spPr>
          <a:xfrm>
            <a:off x="1716795" y="5526087"/>
            <a:ext cx="9571210" cy="3597307"/>
          </a:xfrm>
          <a:prstGeom prst="rect">
            <a:avLst/>
          </a:prstGeom>
          <a:ln w="12700">
            <a:miter lim="400000"/>
          </a:ln>
        </p:spPr>
      </p:pic>
      <p:sp>
        <p:nvSpPr>
          <p:cNvPr id="422" name="PAS"/>
          <p:cNvSpPr txBox="1"/>
          <p:nvPr/>
        </p:nvSpPr>
        <p:spPr>
          <a:xfrm rot="19800000">
            <a:off x="1087995" y="5553568"/>
            <a:ext cx="102066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9300"/>
                </a:solidFill>
                <a:latin typeface="Helvetica"/>
                <a:ea typeface="Helvetica"/>
                <a:cs typeface="Helvetica"/>
                <a:sym typeface="Helvetica"/>
              </a:defRPr>
            </a:lvl1pPr>
          </a:lstStyle>
          <a:p>
            <a:pPr/>
            <a:r>
              <a:t>PAS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4" name="Expected (no Higgs) and…"/>
          <p:cNvSpPr txBox="1"/>
          <p:nvPr>
            <p:ph type="title" idx="4294967295"/>
          </p:nvPr>
        </p:nvSpPr>
        <p:spPr>
          <a:xfrm>
            <a:off x="2070216" y="-53172"/>
            <a:ext cx="8864369" cy="1310020"/>
          </a:xfrm>
          <a:prstGeom prst="rect">
            <a:avLst/>
          </a:prstGeom>
        </p:spPr>
        <p:txBody>
          <a:bodyPr/>
          <a:lstStyle/>
          <a:p>
            <a:pPr>
              <a:defRPr sz="4000">
                <a:solidFill>
                  <a:srgbClr val="0433FF"/>
                </a:solidFill>
                <a:latin typeface="Georgia"/>
                <a:ea typeface="Georgia"/>
                <a:cs typeface="Georgia"/>
                <a:sym typeface="Georgia"/>
              </a:defRPr>
            </a:pPr>
            <a:r>
              <a:t>Expected (no Higgs) and </a:t>
            </a:r>
          </a:p>
          <a:p>
            <a:pPr>
              <a:defRPr sz="4000">
                <a:solidFill>
                  <a:srgbClr val="0433FF"/>
                </a:solidFill>
                <a:latin typeface="Georgia"/>
                <a:ea typeface="Georgia"/>
                <a:cs typeface="Georgia"/>
                <a:sym typeface="Georgia"/>
              </a:defRPr>
            </a:pPr>
            <a:r>
              <a:t>observed limit on </a:t>
            </a:r>
            <a:r>
              <a:t>𝜎*BR</a:t>
            </a:r>
          </a:p>
        </p:txBody>
      </p:sp>
      <p:sp>
        <p:nvSpPr>
          <p:cNvPr id="42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26" name="xs_limits_K6.pdf" descr="xs_limits_K6.pdf"/>
          <p:cNvPicPr>
            <a:picLocks noChangeAspect="1"/>
          </p:cNvPicPr>
          <p:nvPr/>
        </p:nvPicPr>
        <p:blipFill>
          <a:blip r:embed="rId2">
            <a:extLst/>
          </a:blip>
          <a:stretch>
            <a:fillRect/>
          </a:stretch>
        </p:blipFill>
        <p:spPr>
          <a:xfrm>
            <a:off x="521874" y="1677127"/>
            <a:ext cx="5576220" cy="5436397"/>
          </a:xfrm>
          <a:prstGeom prst="rect">
            <a:avLst/>
          </a:prstGeom>
          <a:ln w="12700">
            <a:miter lim="400000"/>
          </a:ln>
        </p:spPr>
      </p:pic>
      <p:sp>
        <p:nvSpPr>
          <p:cNvPr id="427" name="PAS"/>
          <p:cNvSpPr txBox="1"/>
          <p:nvPr/>
        </p:nvSpPr>
        <p:spPr>
          <a:xfrm rot="19800000">
            <a:off x="617375" y="1453463"/>
            <a:ext cx="102066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9300"/>
                </a:solidFill>
                <a:latin typeface="Helvetica"/>
                <a:ea typeface="Helvetica"/>
                <a:cs typeface="Helvetica"/>
                <a:sym typeface="Helvetica"/>
              </a:defRPr>
            </a:lvl1pPr>
          </a:lstStyle>
          <a:p>
            <a:pPr/>
            <a:r>
              <a:t>PAS</a:t>
            </a:r>
          </a:p>
        </p:txBody>
      </p:sp>
      <p:pic>
        <p:nvPicPr>
          <p:cNvPr id="428" name="xs_limits_K6_alpha.pdf" descr="xs_limits_K6_alpha.pdf"/>
          <p:cNvPicPr>
            <a:picLocks noChangeAspect="1"/>
          </p:cNvPicPr>
          <p:nvPr/>
        </p:nvPicPr>
        <p:blipFill>
          <a:blip r:embed="rId3">
            <a:extLst/>
          </a:blip>
          <a:stretch>
            <a:fillRect/>
          </a:stretch>
        </p:blipFill>
        <p:spPr>
          <a:xfrm>
            <a:off x="6496904" y="1651265"/>
            <a:ext cx="5689691" cy="5488120"/>
          </a:xfrm>
          <a:prstGeom prst="rect">
            <a:avLst/>
          </a:prstGeom>
          <a:ln w="12700">
            <a:miter lim="400000"/>
          </a:ln>
        </p:spPr>
      </p:pic>
      <p:sp>
        <p:nvSpPr>
          <p:cNvPr id="429" name="sign(𝜅t/𝜅V)"/>
          <p:cNvSpPr txBox="1"/>
          <p:nvPr/>
        </p:nvSpPr>
        <p:spPr>
          <a:xfrm>
            <a:off x="8179026" y="6742507"/>
            <a:ext cx="961201" cy="33172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500"/>
            </a:pPr>
            <a:r>
              <a:t>sign(𝜅</a:t>
            </a:r>
            <a:r>
              <a:rPr baseline="-5999"/>
              <a:t>t</a:t>
            </a:r>
            <a:r>
              <a:t>/𝜅</a:t>
            </a:r>
            <a:r>
              <a:rPr baseline="-5999"/>
              <a:t>V</a:t>
            </a:r>
            <a:r>
              <a:t>)</a:t>
            </a:r>
          </a:p>
        </p:txBody>
      </p:sp>
      <p:sp>
        <p:nvSpPr>
          <p:cNvPr id="430" name="Expected limit is for a background-only Asimov dataset.…"/>
          <p:cNvSpPr txBox="1"/>
          <p:nvPr>
            <p:ph type="body" sz="half" idx="4294967295"/>
          </p:nvPr>
        </p:nvSpPr>
        <p:spPr>
          <a:xfrm>
            <a:off x="447095" y="7106260"/>
            <a:ext cx="12110611" cy="2589462"/>
          </a:xfrm>
          <a:prstGeom prst="rect">
            <a:avLst/>
          </a:prstGeom>
        </p:spPr>
        <p:txBody>
          <a:bodyPr/>
          <a:lstStyle/>
          <a:p>
            <a:pPr>
              <a:spcBef>
                <a:spcPts val="1000"/>
              </a:spcBef>
              <a:defRPr sz="2500"/>
            </a:pPr>
            <a:r>
              <a:t>Expected limit is for a background-only Asimov dataset.</a:t>
            </a:r>
          </a:p>
          <a:p>
            <a:pPr>
              <a:spcBef>
                <a:spcPts val="1000"/>
              </a:spcBef>
              <a:defRPr sz="2500"/>
            </a:pPr>
            <a:r>
              <a:t>Right plot: limits as a function of </a:t>
            </a:r>
            <a:r>
              <a:rPr>
                <a:solidFill>
                  <a:schemeClr val="accent4">
                    <a:satOff val="1488"/>
                    <a:lumOff val="-7242"/>
                  </a:schemeClr>
                </a:solidFill>
              </a:rPr>
              <a:t>sign(𝜅</a:t>
            </a:r>
            <a:r>
              <a:rPr baseline="-5999">
                <a:solidFill>
                  <a:schemeClr val="accent4">
                    <a:satOff val="1488"/>
                    <a:lumOff val="-7242"/>
                  </a:schemeClr>
                </a:solidFill>
              </a:rPr>
              <a:t>t</a:t>
            </a:r>
            <a:r>
              <a:rPr>
                <a:solidFill>
                  <a:schemeClr val="accent4">
                    <a:satOff val="1488"/>
                    <a:lumOff val="-7242"/>
                  </a:schemeClr>
                </a:solidFill>
              </a:rPr>
              <a:t>/𝜅</a:t>
            </a:r>
            <a:r>
              <a:rPr baseline="-5999">
                <a:solidFill>
                  <a:schemeClr val="accent4">
                    <a:satOff val="1488"/>
                    <a:lumOff val="-7242"/>
                  </a:schemeClr>
                </a:solidFill>
              </a:rPr>
              <a:t>V</a:t>
            </a:r>
            <a:r>
              <a:rPr>
                <a:solidFill>
                  <a:schemeClr val="accent4">
                    <a:satOff val="1488"/>
                    <a:lumOff val="-7242"/>
                  </a:schemeClr>
                </a:solidFill>
              </a:rPr>
              <a:t>)*𝜅</a:t>
            </a:r>
            <a:r>
              <a:rPr baseline="-5999">
                <a:solidFill>
                  <a:schemeClr val="accent4">
                    <a:satOff val="1488"/>
                    <a:lumOff val="-7242"/>
                  </a:schemeClr>
                </a:solidFill>
              </a:rPr>
              <a:t>t</a:t>
            </a:r>
            <a:r>
              <a:rPr baseline="31999">
                <a:solidFill>
                  <a:schemeClr val="accent4">
                    <a:satOff val="1488"/>
                    <a:lumOff val="-7242"/>
                  </a:schemeClr>
                </a:solidFill>
              </a:rPr>
              <a:t>2</a:t>
            </a:r>
            <a:r>
              <a:rPr>
                <a:solidFill>
                  <a:schemeClr val="accent4">
                    <a:satOff val="1488"/>
                    <a:lumOff val="-7242"/>
                  </a:schemeClr>
                </a:solidFill>
              </a:rPr>
              <a:t>/(𝜅</a:t>
            </a:r>
            <a:r>
              <a:rPr baseline="-5999">
                <a:solidFill>
                  <a:schemeClr val="accent4">
                    <a:satOff val="1488"/>
                    <a:lumOff val="-7242"/>
                  </a:schemeClr>
                </a:solidFill>
              </a:rPr>
              <a:t>t</a:t>
            </a:r>
            <a:r>
              <a:rPr baseline="31999">
                <a:solidFill>
                  <a:schemeClr val="accent4">
                    <a:satOff val="1488"/>
                    <a:lumOff val="-7242"/>
                  </a:schemeClr>
                </a:solidFill>
              </a:rPr>
              <a:t>2</a:t>
            </a:r>
            <a:r>
              <a:rPr>
                <a:solidFill>
                  <a:schemeClr val="accent4">
                    <a:satOff val="1488"/>
                    <a:lumOff val="-7242"/>
                  </a:schemeClr>
                </a:solidFill>
              </a:rPr>
              <a:t>+𝜅</a:t>
            </a:r>
            <a:r>
              <a:rPr baseline="-5999">
                <a:solidFill>
                  <a:schemeClr val="accent4">
                    <a:satOff val="1488"/>
                    <a:lumOff val="-7242"/>
                  </a:schemeClr>
                </a:solidFill>
              </a:rPr>
              <a:t>V</a:t>
            </a:r>
            <a:r>
              <a:rPr baseline="31999">
                <a:solidFill>
                  <a:schemeClr val="accent4">
                    <a:satOff val="1488"/>
                    <a:lumOff val="-7242"/>
                  </a:schemeClr>
                </a:solidFill>
              </a:rPr>
              <a:t>2</a:t>
            </a:r>
            <a:r>
              <a:rPr>
                <a:solidFill>
                  <a:schemeClr val="accent4">
                    <a:satOff val="1488"/>
                    <a:lumOff val="-7242"/>
                  </a:schemeClr>
                </a:solidFill>
              </a:rPr>
              <a:t>)</a:t>
            </a:r>
            <a:endParaRPr>
              <a:solidFill>
                <a:srgbClr val="FF9300"/>
              </a:solidFill>
            </a:endParaRPr>
          </a:p>
          <a:p>
            <a:pPr lvl="1">
              <a:spcBef>
                <a:spcPts val="1000"/>
              </a:spcBef>
              <a:buChar char="➡"/>
              <a:defRPr sz="2500"/>
            </a:pPr>
            <a:r>
              <a:t>spans the finite range (-1, 1) for all possible values of the coupling modifiers.</a:t>
            </a:r>
          </a:p>
          <a:p>
            <a:pPr marL="0" indent="0" algn="ctr">
              <a:spcBef>
                <a:spcPts val="0"/>
              </a:spcBef>
              <a:buSzTx/>
              <a:buNone/>
              <a:defRPr sz="2500"/>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2" name="Expected (including SM Higgs) and…"/>
          <p:cNvSpPr txBox="1"/>
          <p:nvPr>
            <p:ph type="title" idx="4294967295"/>
          </p:nvPr>
        </p:nvSpPr>
        <p:spPr>
          <a:xfrm>
            <a:off x="799713" y="-53172"/>
            <a:ext cx="11642364" cy="1310020"/>
          </a:xfrm>
          <a:prstGeom prst="rect">
            <a:avLst/>
          </a:prstGeom>
        </p:spPr>
        <p:txBody>
          <a:bodyPr/>
          <a:lstStyle/>
          <a:p>
            <a:pPr>
              <a:defRPr sz="4000">
                <a:solidFill>
                  <a:srgbClr val="0433FF"/>
                </a:solidFill>
                <a:latin typeface="Georgia"/>
                <a:ea typeface="Georgia"/>
                <a:cs typeface="Georgia"/>
                <a:sym typeface="Georgia"/>
              </a:defRPr>
            </a:pPr>
            <a:r>
              <a:t>Expected (including SM Higgs) and </a:t>
            </a:r>
          </a:p>
          <a:p>
            <a:pPr>
              <a:defRPr sz="4000">
                <a:solidFill>
                  <a:srgbClr val="0433FF"/>
                </a:solidFill>
                <a:latin typeface="Georgia"/>
                <a:ea typeface="Georgia"/>
                <a:cs typeface="Georgia"/>
                <a:sym typeface="Georgia"/>
              </a:defRPr>
            </a:pPr>
            <a:r>
              <a:t>observed limit on </a:t>
            </a:r>
            <a:r>
              <a:t>𝜎*BR</a:t>
            </a:r>
          </a:p>
        </p:txBody>
      </p:sp>
      <p:pic>
        <p:nvPicPr>
          <p:cNvPr id="433" name="xs_limits_K6_smexp_split_cv.pdf" descr="xs_limits_K6_smexp_split_cv.pdf"/>
          <p:cNvPicPr>
            <a:picLocks noChangeAspect="1"/>
          </p:cNvPicPr>
          <p:nvPr/>
        </p:nvPicPr>
        <p:blipFill>
          <a:blip r:embed="rId2">
            <a:extLst/>
          </a:blip>
          <a:stretch>
            <a:fillRect/>
          </a:stretch>
        </p:blipFill>
        <p:spPr>
          <a:xfrm>
            <a:off x="679617" y="2052013"/>
            <a:ext cx="5487982" cy="5350372"/>
          </a:xfrm>
          <a:prstGeom prst="rect">
            <a:avLst/>
          </a:prstGeom>
          <a:ln w="12700">
            <a:miter lim="400000"/>
          </a:ln>
        </p:spPr>
      </p:pic>
      <p:pic>
        <p:nvPicPr>
          <p:cNvPr id="434" name="xs_limits_K6_alpha_smexp_split_cv.pdf" descr="xs_limits_K6_alpha_smexp_split_cv.pdf"/>
          <p:cNvPicPr>
            <a:picLocks noChangeAspect="1"/>
          </p:cNvPicPr>
          <p:nvPr/>
        </p:nvPicPr>
        <p:blipFill>
          <a:blip r:embed="rId3">
            <a:extLst/>
          </a:blip>
          <a:stretch>
            <a:fillRect/>
          </a:stretch>
        </p:blipFill>
        <p:spPr>
          <a:xfrm>
            <a:off x="6381991" y="2052013"/>
            <a:ext cx="5546884" cy="5350372"/>
          </a:xfrm>
          <a:prstGeom prst="rect">
            <a:avLst/>
          </a:prstGeom>
          <a:ln w="12700">
            <a:miter lim="400000"/>
          </a:ln>
        </p:spPr>
      </p:pic>
      <p:sp>
        <p:nvSpPr>
          <p:cNvPr id="43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6" name="Line"/>
          <p:cNvSpPr/>
          <p:nvPr/>
        </p:nvSpPr>
        <p:spPr>
          <a:xfrm flipV="1">
            <a:off x="2744475" y="4831262"/>
            <a:ext cx="1" cy="1926018"/>
          </a:xfrm>
          <a:prstGeom prst="line">
            <a:avLst/>
          </a:prstGeom>
          <a:ln w="25400">
            <a:solidFill>
              <a:srgbClr val="FF2600"/>
            </a:solidFill>
            <a:custDash>
              <a:ds d="200000" sp="200000"/>
            </a:custDash>
            <a:miter lim="400000"/>
          </a:ln>
        </p:spPr>
        <p:txBody>
          <a:bodyPr lIns="50800" tIns="50800" rIns="50800" bIns="50800" anchor="ctr"/>
          <a:lstStyle/>
          <a:p>
            <a:pPr>
              <a:defRPr sz="2400"/>
            </a:pPr>
          </a:p>
        </p:txBody>
      </p:sp>
      <p:sp>
        <p:nvSpPr>
          <p:cNvPr id="437" name="Line"/>
          <p:cNvSpPr/>
          <p:nvPr/>
        </p:nvSpPr>
        <p:spPr>
          <a:xfrm flipV="1">
            <a:off x="4986059" y="5145969"/>
            <a:ext cx="1" cy="1606768"/>
          </a:xfrm>
          <a:prstGeom prst="line">
            <a:avLst/>
          </a:prstGeom>
          <a:ln w="25400">
            <a:solidFill>
              <a:srgbClr val="FF2600"/>
            </a:solidFill>
            <a:custDash>
              <a:ds d="200000" sp="200000"/>
            </a:custDash>
            <a:miter lim="400000"/>
          </a:ln>
        </p:spPr>
        <p:txBody>
          <a:bodyPr lIns="50800" tIns="50800" rIns="50800" bIns="50800" anchor="ctr"/>
          <a:lstStyle/>
          <a:p>
            <a:pPr>
              <a:defRPr sz="2400"/>
            </a:pPr>
          </a:p>
        </p:txBody>
      </p:sp>
      <p:sp>
        <p:nvSpPr>
          <p:cNvPr id="438" name="excluded 𝜅V=1.0"/>
          <p:cNvSpPr txBox="1"/>
          <p:nvPr/>
        </p:nvSpPr>
        <p:spPr>
          <a:xfrm>
            <a:off x="1618770" y="6002403"/>
            <a:ext cx="940112" cy="5603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1500">
                <a:solidFill>
                  <a:srgbClr val="FF2600"/>
                </a:solidFill>
                <a:latin typeface="Helvetica"/>
                <a:ea typeface="Helvetica"/>
                <a:cs typeface="Helvetica"/>
                <a:sym typeface="Helvetica"/>
              </a:defRPr>
            </a:pPr>
            <a:r>
              <a:t>excluded</a:t>
            </a:r>
            <a:br/>
            <a:r>
              <a:t>𝜅</a:t>
            </a:r>
            <a:r>
              <a:rPr baseline="-5999"/>
              <a:t>V</a:t>
            </a:r>
            <a:r>
              <a:t>=1.0</a:t>
            </a:r>
          </a:p>
        </p:txBody>
      </p:sp>
      <p:sp>
        <p:nvSpPr>
          <p:cNvPr id="439" name="excluded 𝜅V=1.0"/>
          <p:cNvSpPr txBox="1"/>
          <p:nvPr/>
        </p:nvSpPr>
        <p:spPr>
          <a:xfrm>
            <a:off x="5024821" y="6002402"/>
            <a:ext cx="940111" cy="5603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1500">
                <a:solidFill>
                  <a:srgbClr val="FF2600"/>
                </a:solidFill>
                <a:latin typeface="Helvetica"/>
                <a:ea typeface="Helvetica"/>
                <a:cs typeface="Helvetica"/>
                <a:sym typeface="Helvetica"/>
              </a:defRPr>
            </a:pPr>
            <a:r>
              <a:t>excluded</a:t>
            </a:r>
            <a:br/>
            <a:r>
              <a:t>𝜅</a:t>
            </a:r>
            <a:r>
              <a:rPr baseline="-5999"/>
              <a:t>V</a:t>
            </a:r>
            <a:r>
              <a:t>=1.0</a:t>
            </a:r>
          </a:p>
        </p:txBody>
      </p:sp>
      <p:sp>
        <p:nvSpPr>
          <p:cNvPr id="440" name="sign(𝜅t/𝜅V)"/>
          <p:cNvSpPr txBox="1"/>
          <p:nvPr/>
        </p:nvSpPr>
        <p:spPr>
          <a:xfrm>
            <a:off x="7988942" y="7023139"/>
            <a:ext cx="961200" cy="33172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500"/>
            </a:pPr>
            <a:r>
              <a:t>sign(𝜅</a:t>
            </a:r>
            <a:r>
              <a:rPr baseline="-5999"/>
              <a:t>t</a:t>
            </a:r>
            <a:r>
              <a:t>/𝜅</a:t>
            </a:r>
            <a:r>
              <a:rPr baseline="-5999"/>
              <a:t>V</a:t>
            </a:r>
            <a:r>
              <a:t>)</a:t>
            </a:r>
          </a:p>
        </p:txBody>
      </p:sp>
      <p:sp>
        <p:nvSpPr>
          <p:cNvPr id="441" name="Adding SM-like tHq+tHW+ttH to the Asimov data.…"/>
          <p:cNvSpPr txBox="1"/>
          <p:nvPr>
            <p:ph type="body" sz="quarter" idx="4294967295"/>
          </p:nvPr>
        </p:nvSpPr>
        <p:spPr>
          <a:xfrm>
            <a:off x="906211" y="7410186"/>
            <a:ext cx="11192378" cy="1435375"/>
          </a:xfrm>
          <a:prstGeom prst="rect">
            <a:avLst/>
          </a:prstGeom>
        </p:spPr>
        <p:txBody>
          <a:bodyPr/>
          <a:lstStyle/>
          <a:p>
            <a:pPr>
              <a:spcBef>
                <a:spcPts val="1000"/>
              </a:spcBef>
              <a:defRPr sz="2500"/>
            </a:pPr>
            <a:r>
              <a:t>Adding SM-like tHq+tHW+ttH to the Asimov data.</a:t>
            </a:r>
          </a:p>
          <a:p>
            <a:pPr>
              <a:spcBef>
                <a:spcPts val="1000"/>
              </a:spcBef>
              <a:defRPr sz="2500"/>
            </a:pPr>
            <a:r>
              <a:t>“Non-resolved” model for theoretical cross sections, i.e. H</a:t>
            </a:r>
            <a:r>
              <a:t>→gg/γγ/Zγ branching ratios (affecting the overall Higgs width) not scaled with 𝜅</a:t>
            </a:r>
            <a:r>
              <a:rPr baseline="-5999"/>
              <a:t>t, </a:t>
            </a:r>
            <a:r>
              <a:t>𝜅</a:t>
            </a:r>
            <a:r>
              <a:rPr baseline="-5999"/>
              <a:t>V</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tHq multilepton signature"/>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tHq multilepton signature</a:t>
            </a:r>
          </a:p>
        </p:txBody>
      </p:sp>
      <p:sp>
        <p:nvSpPr>
          <p:cNvPr id="136" name="The characteristic feature of the tHq signal:…"/>
          <p:cNvSpPr txBox="1"/>
          <p:nvPr/>
        </p:nvSpPr>
        <p:spPr>
          <a:xfrm>
            <a:off x="553926" y="1256230"/>
            <a:ext cx="7275416" cy="76314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spcBef>
                <a:spcPts val="2000"/>
              </a:spcBef>
              <a:buSzPct val="75000"/>
              <a:buChar char="•"/>
              <a:defRPr sz="2500"/>
            </a:pPr>
            <a:r>
              <a:t>The characteristic feature of the tHq signal:</a:t>
            </a:r>
          </a:p>
          <a:p>
            <a:pPr lvl="1" marL="889000" indent="-444500" algn="l">
              <a:spcBef>
                <a:spcPts val="2000"/>
              </a:spcBef>
              <a:buSzPct val="75000"/>
              <a:buChar char="➡"/>
              <a:defRPr sz="2500"/>
            </a:pPr>
            <a:r>
              <a:t>one light forward jet</a:t>
            </a:r>
          </a:p>
          <a:p>
            <a:pPr lvl="1" marL="889000" indent="-444500" algn="l">
              <a:spcBef>
                <a:spcPts val="2000"/>
              </a:spcBef>
              <a:buSzPct val="75000"/>
              <a:buChar char="➡"/>
              <a:defRPr sz="2500"/>
            </a:pPr>
            <a:r>
              <a:t>one b jet and W boson from top decay, with W→l𝜈</a:t>
            </a:r>
          </a:p>
          <a:p>
            <a:pPr lvl="1" marL="889000" indent="-444500" algn="l">
              <a:spcBef>
                <a:spcPts val="2000"/>
              </a:spcBef>
              <a:buSzPct val="75000"/>
              <a:buChar char="➡"/>
              <a:defRPr sz="2500"/>
            </a:pPr>
            <a:r>
              <a:t>one Higgs boson</a:t>
            </a:r>
          </a:p>
          <a:p>
            <a:pPr marL="444500" indent="-444500" algn="l">
              <a:spcBef>
                <a:spcPts val="2000"/>
              </a:spcBef>
              <a:buSzPct val="75000"/>
              <a:buChar char="•"/>
              <a:defRPr sz="2500"/>
            </a:pPr>
            <a:r>
              <a:t>Investigate two channels:</a:t>
            </a:r>
          </a:p>
          <a:p>
            <a:pPr lvl="1" marL="889000" indent="-444500" algn="l">
              <a:spcBef>
                <a:spcPts val="2000"/>
              </a:spcBef>
              <a:buSzPct val="75000"/>
              <a:buChar char="➡"/>
              <a:defRPr sz="2500"/>
            </a:pPr>
            <a:r>
              <a:rPr>
                <a:solidFill>
                  <a:srgbClr val="FF2600"/>
                </a:solidFill>
              </a:rPr>
              <a:t>Same-sign dilepton (2lss)</a:t>
            </a:r>
            <a:r>
              <a:t>: one W from Higgs decays hadronically, others decay leptonically.</a:t>
            </a:r>
          </a:p>
          <a:p>
            <a:pPr lvl="1" marL="889000" indent="-444500" algn="l">
              <a:spcBef>
                <a:spcPts val="2000"/>
              </a:spcBef>
              <a:buSzPct val="75000"/>
              <a:buChar char="➡"/>
              <a:defRPr sz="2500"/>
            </a:pPr>
            <a:r>
              <a:rPr>
                <a:solidFill>
                  <a:srgbClr val="FF2600"/>
                </a:solidFill>
              </a:rPr>
              <a:t>Trilepton (3l)</a:t>
            </a:r>
            <a:r>
              <a:t>: All three Ws decay leptonically.</a:t>
            </a:r>
          </a:p>
          <a:p>
            <a:pPr marL="444500" indent="-444500" algn="l">
              <a:spcBef>
                <a:spcPts val="2000"/>
              </a:spcBef>
              <a:buSzPct val="75000"/>
              <a:buChar char="•"/>
              <a:defRPr sz="2500"/>
            </a:pPr>
            <a:r>
              <a:t>Selected sample has contributions from H→WW* (~75%), 𝜏𝜏(~20%), ZZ*(~5%) decays.</a:t>
            </a:r>
          </a:p>
        </p:txBody>
      </p:sp>
      <p:sp>
        <p:nvSpPr>
          <p:cNvPr id="137" name="Slide Number"/>
          <p:cNvSpPr txBox="1"/>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8" name="thq-signature.pdf" descr="thq-signature.pdf"/>
          <p:cNvPicPr>
            <a:picLocks noChangeAspect="1"/>
          </p:cNvPicPr>
          <p:nvPr/>
        </p:nvPicPr>
        <p:blipFill>
          <a:blip r:embed="rId2">
            <a:extLst/>
          </a:blip>
          <a:stretch>
            <a:fillRect/>
          </a:stretch>
        </p:blipFill>
        <p:spPr>
          <a:xfrm>
            <a:off x="7714646" y="1534567"/>
            <a:ext cx="4919803" cy="707476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3" name="Scan of best fit 𝜎*BR"/>
          <p:cNvSpPr txBox="1"/>
          <p:nvPr>
            <p:ph type="title" idx="4294967295"/>
          </p:nvPr>
        </p:nvSpPr>
        <p:spPr>
          <a:xfrm>
            <a:off x="952500" y="2170"/>
            <a:ext cx="11099800" cy="840365"/>
          </a:xfrm>
          <a:prstGeom prst="rect">
            <a:avLst/>
          </a:prstGeom>
        </p:spPr>
        <p:txBody>
          <a:bodyPr/>
          <a:lstStyle/>
          <a:p>
            <a:pPr>
              <a:defRPr sz="4000">
                <a:solidFill>
                  <a:srgbClr val="0433FF"/>
                </a:solidFill>
                <a:latin typeface="Georgia"/>
                <a:ea typeface="Georgia"/>
                <a:cs typeface="Georgia"/>
                <a:sym typeface="Georgia"/>
              </a:defRPr>
            </a:pPr>
            <a:r>
              <a:t>Scan of best fit </a:t>
            </a:r>
            <a:r>
              <a:t>𝜎*BR</a:t>
            </a:r>
          </a:p>
        </p:txBody>
      </p:sp>
      <p:sp>
        <p:nvSpPr>
          <p:cNvPr id="44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5" name="xs_fits_K6.pdf" descr="xs_fits_K6.pdf"/>
          <p:cNvPicPr>
            <a:picLocks noChangeAspect="1"/>
          </p:cNvPicPr>
          <p:nvPr/>
        </p:nvPicPr>
        <p:blipFill>
          <a:blip r:embed="rId2">
            <a:extLst/>
          </a:blip>
          <a:stretch>
            <a:fillRect/>
          </a:stretch>
        </p:blipFill>
        <p:spPr>
          <a:xfrm>
            <a:off x="547718" y="1525143"/>
            <a:ext cx="5607453" cy="5466847"/>
          </a:xfrm>
          <a:prstGeom prst="rect">
            <a:avLst/>
          </a:prstGeom>
          <a:ln w="12700">
            <a:miter lim="400000"/>
          </a:ln>
        </p:spPr>
      </p:pic>
      <p:sp>
        <p:nvSpPr>
          <p:cNvPr id="446" name="Best fit signal strength of 0 in 𝜅t/𝜅V = 0 (where ttH=0)…"/>
          <p:cNvSpPr txBox="1"/>
          <p:nvPr>
            <p:ph type="body" sz="quarter" idx="4294967295"/>
          </p:nvPr>
        </p:nvSpPr>
        <p:spPr>
          <a:xfrm>
            <a:off x="671247" y="6966541"/>
            <a:ext cx="11662306" cy="1536062"/>
          </a:xfrm>
          <a:prstGeom prst="rect">
            <a:avLst/>
          </a:prstGeom>
        </p:spPr>
        <p:txBody>
          <a:bodyPr/>
          <a:lstStyle/>
          <a:p>
            <a:pPr>
              <a:spcBef>
                <a:spcPts val="1000"/>
              </a:spcBef>
              <a:defRPr sz="2500"/>
            </a:pPr>
            <a:r>
              <a:t>Best fit signal strength of 0 in </a:t>
            </a:r>
            <a:r>
              <a:t>𝜅</a:t>
            </a:r>
            <a:r>
              <a:rPr baseline="-5999"/>
              <a:t>t</a:t>
            </a:r>
            <a:r>
              <a:t>/𝜅</a:t>
            </a:r>
            <a:r>
              <a:rPr baseline="-5999"/>
              <a:t>V</a:t>
            </a:r>
            <a:r>
              <a:t> = 0 (where ttH=0)</a:t>
            </a:r>
          </a:p>
          <a:p>
            <a:pPr lvl="1">
              <a:spcBef>
                <a:spcPts val="1000"/>
              </a:spcBef>
              <a:buChar char="➡"/>
              <a:defRPr sz="2500"/>
            </a:pPr>
            <a:r>
              <a:t>excess is not due to (tHq+tHW).</a:t>
            </a:r>
          </a:p>
        </p:txBody>
      </p:sp>
      <p:pic>
        <p:nvPicPr>
          <p:cNvPr id="447" name="xs_fits_K6_alpha.pdf" descr="xs_fits_K6_alpha.pdf"/>
          <p:cNvPicPr>
            <a:picLocks noChangeAspect="1"/>
          </p:cNvPicPr>
          <p:nvPr/>
        </p:nvPicPr>
        <p:blipFill>
          <a:blip r:embed="rId3">
            <a:extLst/>
          </a:blip>
          <a:stretch>
            <a:fillRect/>
          </a:stretch>
        </p:blipFill>
        <p:spPr>
          <a:xfrm>
            <a:off x="6532578" y="1554168"/>
            <a:ext cx="5607453" cy="5408797"/>
          </a:xfrm>
          <a:prstGeom prst="rect">
            <a:avLst/>
          </a:prstGeom>
          <a:ln w="12700">
            <a:miter lim="400000"/>
          </a:ln>
        </p:spPr>
      </p:pic>
      <p:sp>
        <p:nvSpPr>
          <p:cNvPr id="448" name="sign(𝜅t/𝜅V)"/>
          <p:cNvSpPr txBox="1"/>
          <p:nvPr/>
        </p:nvSpPr>
        <p:spPr>
          <a:xfrm>
            <a:off x="8168805" y="6575343"/>
            <a:ext cx="961201" cy="33172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500"/>
            </a:pPr>
            <a:r>
              <a:t>sign(𝜅</a:t>
            </a:r>
            <a:r>
              <a:rPr baseline="-5999"/>
              <a:t>t</a:t>
            </a:r>
            <a:r>
              <a:t>/𝜅</a:t>
            </a:r>
            <a:r>
              <a:rPr baseline="-5999"/>
              <a:t>V</a:t>
            </a:r>
            <a:r>
              <a: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 name="Scan of observed &amp; expected (no Higgs) significance"/>
          <p:cNvSpPr txBox="1"/>
          <p:nvPr>
            <p:ph type="title" idx="4294967295"/>
          </p:nvPr>
        </p:nvSpPr>
        <p:spPr>
          <a:xfrm>
            <a:off x="952500" y="2170"/>
            <a:ext cx="11099800" cy="840365"/>
          </a:xfrm>
          <a:prstGeom prst="rect">
            <a:avLst/>
          </a:prstGeom>
        </p:spPr>
        <p:txBody>
          <a:bodyPr/>
          <a:lstStyle>
            <a:lvl1pPr defTabSz="549148">
              <a:defRPr sz="3759">
                <a:solidFill>
                  <a:srgbClr val="0433FF"/>
                </a:solidFill>
                <a:latin typeface="Georgia"/>
                <a:ea typeface="Georgia"/>
                <a:cs typeface="Georgia"/>
                <a:sym typeface="Georgia"/>
              </a:defRPr>
            </a:lvl1pPr>
          </a:lstStyle>
          <a:p>
            <a:pPr/>
            <a:r>
              <a:t>Scan of observed &amp; expected (no Higgs) significance</a:t>
            </a:r>
          </a:p>
        </p:txBody>
      </p:sp>
      <p:pic>
        <p:nvPicPr>
          <p:cNvPr id="451" name="significances.pdf" descr="significances.pdf"/>
          <p:cNvPicPr>
            <a:picLocks noChangeAspect="1"/>
          </p:cNvPicPr>
          <p:nvPr/>
        </p:nvPicPr>
        <p:blipFill>
          <a:blip r:embed="rId2">
            <a:extLst/>
          </a:blip>
          <a:stretch>
            <a:fillRect/>
          </a:stretch>
        </p:blipFill>
        <p:spPr>
          <a:xfrm>
            <a:off x="528764" y="1511679"/>
            <a:ext cx="5640171" cy="5495017"/>
          </a:xfrm>
          <a:prstGeom prst="rect">
            <a:avLst/>
          </a:prstGeom>
          <a:ln w="12700">
            <a:miter lim="400000"/>
          </a:ln>
        </p:spPr>
      </p:pic>
      <p:pic>
        <p:nvPicPr>
          <p:cNvPr id="452" name="significances_alpha.pdf" descr="significances_alpha.pdf"/>
          <p:cNvPicPr>
            <a:picLocks noChangeAspect="1"/>
          </p:cNvPicPr>
          <p:nvPr/>
        </p:nvPicPr>
        <p:blipFill>
          <a:blip r:embed="rId3">
            <a:extLst/>
          </a:blip>
          <a:stretch>
            <a:fillRect/>
          </a:stretch>
        </p:blipFill>
        <p:spPr>
          <a:xfrm>
            <a:off x="6595942" y="1539595"/>
            <a:ext cx="5700640" cy="5495018"/>
          </a:xfrm>
          <a:prstGeom prst="rect">
            <a:avLst/>
          </a:prstGeom>
          <a:ln w="12700">
            <a:miter lim="400000"/>
          </a:ln>
        </p:spPr>
      </p:pic>
      <p:sp>
        <p:nvSpPr>
          <p:cNvPr id="45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4" name="Expected from background only Asimov dataset."/>
          <p:cNvSpPr txBox="1"/>
          <p:nvPr>
            <p:ph type="body" sz="quarter" idx="4294967295"/>
          </p:nvPr>
        </p:nvSpPr>
        <p:spPr>
          <a:xfrm>
            <a:off x="2356848" y="6897363"/>
            <a:ext cx="8291104" cy="1536062"/>
          </a:xfrm>
          <a:prstGeom prst="rect">
            <a:avLst/>
          </a:prstGeom>
        </p:spPr>
        <p:txBody>
          <a:bodyPr/>
          <a:lstStyle>
            <a:lvl1pPr>
              <a:defRPr sz="2500"/>
            </a:lvl1pPr>
          </a:lstStyle>
          <a:p>
            <a:pPr/>
            <a:r>
              <a:t>Expected from background only Asimov dataset.</a:t>
            </a:r>
          </a:p>
        </p:txBody>
      </p:sp>
      <p:sp>
        <p:nvSpPr>
          <p:cNvPr id="455" name="sign(𝜅t/𝜅V)"/>
          <p:cNvSpPr txBox="1"/>
          <p:nvPr/>
        </p:nvSpPr>
        <p:spPr>
          <a:xfrm>
            <a:off x="8279491" y="6621906"/>
            <a:ext cx="961200" cy="33172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500"/>
            </a:pPr>
            <a:r>
              <a:t>sign(𝜅</a:t>
            </a:r>
            <a:r>
              <a:rPr baseline="-5999"/>
              <a:t>t</a:t>
            </a:r>
            <a:r>
              <a:t>/𝜅</a:t>
            </a:r>
            <a:r>
              <a:rPr baseline="-5999"/>
              <a:t>V</a:t>
            </a:r>
            <a:r>
              <a: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7" name="Effect of nuisances (𝜅t/𝜅V=-1)"/>
          <p:cNvSpPr txBox="1"/>
          <p:nvPr>
            <p:ph type="title" idx="4294967295"/>
          </p:nvPr>
        </p:nvSpPr>
        <p:spPr>
          <a:xfrm>
            <a:off x="952500" y="2170"/>
            <a:ext cx="11099800" cy="840365"/>
          </a:xfrm>
          <a:prstGeom prst="rect">
            <a:avLst/>
          </a:prstGeom>
        </p:spPr>
        <p:txBody>
          <a:bodyPr/>
          <a:lstStyle/>
          <a:p>
            <a:pPr>
              <a:defRPr sz="4000">
                <a:solidFill>
                  <a:srgbClr val="0433FF"/>
                </a:solidFill>
                <a:latin typeface="Georgia"/>
                <a:ea typeface="Georgia"/>
                <a:cs typeface="Georgia"/>
                <a:sym typeface="Georgia"/>
              </a:defRPr>
            </a:pPr>
            <a:r>
              <a:t>Effect of nuisances (</a:t>
            </a:r>
            <a:r>
              <a:t>𝜅</a:t>
            </a:r>
            <a:r>
              <a:rPr baseline="-5999"/>
              <a:t>t</a:t>
            </a:r>
            <a:r>
              <a:t>/</a:t>
            </a:r>
            <a:r>
              <a:t>𝜅</a:t>
            </a:r>
            <a:r>
              <a:rPr baseline="-5999"/>
              <a:t>V</a:t>
            </a:r>
            <a:r>
              <a:t>=-1)</a:t>
            </a:r>
          </a:p>
        </p:txBody>
      </p:sp>
      <p:sp>
        <p:nvSpPr>
          <p:cNvPr id="45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9" name="impacts1.pdf" descr="impacts1.pdf"/>
          <p:cNvPicPr>
            <a:picLocks noChangeAspect="1"/>
          </p:cNvPicPr>
          <p:nvPr/>
        </p:nvPicPr>
        <p:blipFill>
          <a:blip r:embed="rId2">
            <a:extLst/>
          </a:blip>
          <a:stretch>
            <a:fillRect/>
          </a:stretch>
        </p:blipFill>
        <p:spPr>
          <a:xfrm>
            <a:off x="1583600" y="705498"/>
            <a:ext cx="9837600" cy="8085223"/>
          </a:xfrm>
          <a:prstGeom prst="rect">
            <a:avLst/>
          </a:prstGeom>
          <a:ln w="12700">
            <a:miter lim="400000"/>
          </a:ln>
        </p:spPr>
      </p:pic>
      <p:sp>
        <p:nvSpPr>
          <p:cNvPr id="460" name="Post-fit pulls and impacts of the 20 most important nuisance parameters."/>
          <p:cNvSpPr txBox="1"/>
          <p:nvPr/>
        </p:nvSpPr>
        <p:spPr>
          <a:xfrm>
            <a:off x="1298892" y="8744689"/>
            <a:ext cx="1040701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Post-fit pulls and impacts of the 20 most important nuisance parameters.</a:t>
            </a:r>
          </a:p>
        </p:txBody>
      </p:sp>
      <p:sp>
        <p:nvSpPr>
          <p:cNvPr id="461" name="Fake rate"/>
          <p:cNvSpPr txBox="1"/>
          <p:nvPr/>
        </p:nvSpPr>
        <p:spPr>
          <a:xfrm>
            <a:off x="11200408" y="1131672"/>
            <a:ext cx="122976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000">
                <a:latin typeface="Helvetica"/>
                <a:ea typeface="Helvetica"/>
                <a:cs typeface="Helvetica"/>
                <a:sym typeface="Helvetica"/>
              </a:defRPr>
            </a:lvl1pPr>
          </a:lstStyle>
          <a:p>
            <a:pPr/>
            <a:r>
              <a:t>Fake rate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Effect of nuisances (𝜅t/𝜅V=1)"/>
          <p:cNvSpPr txBox="1"/>
          <p:nvPr>
            <p:ph type="title" idx="4294967295"/>
          </p:nvPr>
        </p:nvSpPr>
        <p:spPr>
          <a:xfrm>
            <a:off x="952500" y="2170"/>
            <a:ext cx="11099800" cy="840365"/>
          </a:xfrm>
          <a:prstGeom prst="rect">
            <a:avLst/>
          </a:prstGeom>
        </p:spPr>
        <p:txBody>
          <a:bodyPr/>
          <a:lstStyle/>
          <a:p>
            <a:pPr>
              <a:defRPr sz="4000">
                <a:solidFill>
                  <a:srgbClr val="0433FF"/>
                </a:solidFill>
                <a:latin typeface="Georgia"/>
                <a:ea typeface="Georgia"/>
                <a:cs typeface="Georgia"/>
                <a:sym typeface="Georgia"/>
              </a:defRPr>
            </a:pPr>
            <a:r>
              <a:t>Effect of nuisances (</a:t>
            </a:r>
            <a:r>
              <a:t>𝜅</a:t>
            </a:r>
            <a:r>
              <a:rPr baseline="-5999"/>
              <a:t>t</a:t>
            </a:r>
            <a:r>
              <a:t>/</a:t>
            </a:r>
            <a:r>
              <a:t>𝜅</a:t>
            </a:r>
            <a:r>
              <a:rPr baseline="-5999"/>
              <a:t>V</a:t>
            </a:r>
            <a:r>
              <a:t>=1)</a:t>
            </a:r>
          </a:p>
        </p:txBody>
      </p:sp>
      <p:pic>
        <p:nvPicPr>
          <p:cNvPr id="464" name="impacts1.pdf" descr="impacts1.pdf"/>
          <p:cNvPicPr>
            <a:picLocks noChangeAspect="1"/>
          </p:cNvPicPr>
          <p:nvPr/>
        </p:nvPicPr>
        <p:blipFill>
          <a:blip r:embed="rId2">
            <a:extLst/>
          </a:blip>
          <a:stretch>
            <a:fillRect/>
          </a:stretch>
        </p:blipFill>
        <p:spPr>
          <a:xfrm>
            <a:off x="1581644" y="706652"/>
            <a:ext cx="9841512" cy="8088439"/>
          </a:xfrm>
          <a:prstGeom prst="rect">
            <a:avLst/>
          </a:prstGeom>
          <a:ln w="12700">
            <a:miter lim="400000"/>
          </a:ln>
        </p:spPr>
      </p:pic>
      <p:sp>
        <p:nvSpPr>
          <p:cNvPr id="465" name="Post-fit pulls and impacts of the 20 most important nuisance parameters."/>
          <p:cNvSpPr txBox="1"/>
          <p:nvPr/>
        </p:nvSpPr>
        <p:spPr>
          <a:xfrm>
            <a:off x="1298892" y="8744689"/>
            <a:ext cx="1040701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Post-fit pulls and impacts of the 20 most important nuisance parameters.</a:t>
            </a:r>
          </a:p>
        </p:txBody>
      </p:sp>
      <p:sp>
        <p:nvSpPr>
          <p:cNvPr id="46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7" name="Fake rate"/>
          <p:cNvSpPr txBox="1"/>
          <p:nvPr/>
        </p:nvSpPr>
        <p:spPr>
          <a:xfrm>
            <a:off x="11200408" y="1131672"/>
            <a:ext cx="122976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000">
                <a:latin typeface="Helvetica"/>
                <a:ea typeface="Helvetica"/>
                <a:cs typeface="Helvetica"/>
                <a:sym typeface="Helvetica"/>
              </a:defRPr>
            </a:lvl1pPr>
          </a:lstStyle>
          <a:p>
            <a:pPr/>
            <a:r>
              <a:t>Fake rate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9" name="Conclusions"/>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Conclusions</a:t>
            </a:r>
          </a:p>
        </p:txBody>
      </p:sp>
      <p:sp>
        <p:nvSpPr>
          <p:cNvPr id="47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1" name="Results of tHq to multilepton final state analysis at √s = 13 TeV presented for the first time, using 2016 data.…"/>
          <p:cNvSpPr txBox="1"/>
          <p:nvPr/>
        </p:nvSpPr>
        <p:spPr>
          <a:xfrm>
            <a:off x="384624" y="997241"/>
            <a:ext cx="12235551" cy="66522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spcBef>
                <a:spcPts val="2000"/>
              </a:spcBef>
              <a:buSzPct val="75000"/>
              <a:buChar char="•"/>
              <a:defRPr sz="2500"/>
            </a:pPr>
            <a:r>
              <a:t>Results of tHq to multilepton final state analysis at √s = 13 TeV presented for the first time, using 2016 data.</a:t>
            </a:r>
          </a:p>
          <a:p>
            <a:pPr marL="444500" indent="-444500" algn="l">
              <a:spcBef>
                <a:spcPts val="2000"/>
              </a:spcBef>
              <a:buSzPct val="75000"/>
              <a:buChar char="•"/>
              <a:defRPr sz="2500"/>
            </a:pPr>
            <a:r>
              <a:t>Sensitivity improved significantly compared to 8 TeV result (r = 6.7 for </a:t>
            </a:r>
            <a:r>
              <a:t>𝜅</a:t>
            </a:r>
            <a:r>
              <a:rPr baseline="-5999"/>
              <a:t>V </a:t>
            </a:r>
            <a:r>
              <a:t>= -𝜅</a:t>
            </a:r>
            <a:r>
              <a:rPr baseline="-5999"/>
              <a:t>t </a:t>
            </a:r>
            <a:r>
              <a:t>=1)</a:t>
            </a:r>
            <a:r>
              <a:t>.</a:t>
            </a:r>
          </a:p>
          <a:p>
            <a:pPr marL="444500" indent="-444500" algn="l">
              <a:spcBef>
                <a:spcPts val="2000"/>
              </a:spcBef>
              <a:buSzPct val="75000"/>
              <a:buChar char="•"/>
              <a:defRPr sz="2500"/>
            </a:pPr>
            <a:r>
              <a:t>No longer statistically limited.</a:t>
            </a:r>
          </a:p>
          <a:p>
            <a:pPr marL="444500" indent="-444500" algn="l">
              <a:spcBef>
                <a:spcPts val="2000"/>
              </a:spcBef>
              <a:buSzPct val="75000"/>
              <a:buChar char="•"/>
              <a:defRPr sz="2500"/>
            </a:pPr>
            <a:r>
              <a:t>Limit on 𝜎(tHq+tHW+ttH)xBR(H→WW*, 𝜏𝜏, ZZ*) is presented as a function of the ratio of the Higgs coupling modifiers </a:t>
            </a:r>
            <a:r>
              <a:t>𝜅</a:t>
            </a:r>
            <a:r>
              <a:rPr baseline="-5999"/>
              <a:t>t</a:t>
            </a:r>
            <a:r>
              <a:t>/𝜅</a:t>
            </a:r>
            <a:r>
              <a:rPr baseline="-5999"/>
              <a:t>V</a:t>
            </a:r>
            <a:r>
              <a:t>.</a:t>
            </a:r>
          </a:p>
          <a:p>
            <a:pPr marL="444500" indent="-444500" algn="l">
              <a:spcBef>
                <a:spcPts val="2000"/>
              </a:spcBef>
              <a:buSzPct val="75000"/>
              <a:buChar char="•"/>
              <a:defRPr sz="2500"/>
            </a:pPr>
            <a:r>
              <a:t>𝜅</a:t>
            </a:r>
            <a:r>
              <a:rPr baseline="-5999"/>
              <a:t>t </a:t>
            </a:r>
            <a:r>
              <a:t>values outside (-1.25, 1.6) are excluded at 95% C.L. for 𝜅</a:t>
            </a:r>
            <a:r>
              <a:rPr baseline="-5999"/>
              <a:t>V</a:t>
            </a:r>
            <a:r>
              <a:t> = 1.0.</a:t>
            </a:r>
          </a:p>
          <a:p>
            <a:pPr algn="l">
              <a:spcBef>
                <a:spcPts val="2000"/>
              </a:spcBef>
              <a:defRPr sz="2500"/>
            </a:pPr>
          </a:p>
          <a:p>
            <a:pPr algn="l">
              <a:spcBef>
                <a:spcPts val="2000"/>
              </a:spcBef>
              <a:defRPr sz="2500"/>
            </a:pPr>
          </a:p>
          <a:p>
            <a:pPr>
              <a:spcBef>
                <a:spcPts val="2000"/>
              </a:spcBef>
              <a:defRPr sz="2500">
                <a:solidFill>
                  <a:srgbClr val="0433FF"/>
                </a:solidFill>
              </a:defRPr>
            </a:pPr>
            <a:r>
              <a:t>We thank the ARC and the Higgs conveners for guidance.</a:t>
            </a:r>
          </a:p>
          <a:p>
            <a:pPr>
              <a:spcBef>
                <a:spcPts val="2000"/>
              </a:spcBef>
              <a:defRPr sz="2500">
                <a:solidFill>
                  <a:srgbClr val="0433FF"/>
                </a:solidFill>
              </a:defRPr>
            </a:pPr>
            <a:r>
              <a:t>Today we seek approval for this analysis.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4" name="xs_limits_K6_smexp_split_cv.pdf" descr="xs_limits_K6_smexp_split_cv.pdf"/>
          <p:cNvPicPr>
            <a:picLocks noChangeAspect="1"/>
          </p:cNvPicPr>
          <p:nvPr/>
        </p:nvPicPr>
        <p:blipFill>
          <a:blip r:embed="rId2">
            <a:extLst/>
          </a:blip>
          <a:stretch>
            <a:fillRect/>
          </a:stretch>
        </p:blipFill>
        <p:spPr>
          <a:xfrm>
            <a:off x="679617" y="1836113"/>
            <a:ext cx="5487982" cy="5350372"/>
          </a:xfrm>
          <a:prstGeom prst="rect">
            <a:avLst/>
          </a:prstGeom>
          <a:ln w="12700">
            <a:miter lim="400000"/>
          </a:ln>
        </p:spPr>
      </p:pic>
      <p:sp>
        <p:nvSpPr>
          <p:cNvPr id="475" name="Line"/>
          <p:cNvSpPr/>
          <p:nvPr/>
        </p:nvSpPr>
        <p:spPr>
          <a:xfrm flipV="1">
            <a:off x="2758311" y="4578096"/>
            <a:ext cx="1" cy="1926018"/>
          </a:xfrm>
          <a:prstGeom prst="line">
            <a:avLst/>
          </a:prstGeom>
          <a:ln w="25400">
            <a:solidFill>
              <a:srgbClr val="FF2600"/>
            </a:solidFill>
            <a:custDash>
              <a:ds d="200000" sp="200000"/>
            </a:custDash>
            <a:miter lim="400000"/>
          </a:ln>
        </p:spPr>
        <p:txBody>
          <a:bodyPr lIns="50800" tIns="50800" rIns="50800" bIns="50800" anchor="ctr"/>
          <a:lstStyle/>
          <a:p>
            <a:pPr>
              <a:defRPr sz="2400"/>
            </a:pPr>
          </a:p>
        </p:txBody>
      </p:sp>
      <p:sp>
        <p:nvSpPr>
          <p:cNvPr id="476" name="Line"/>
          <p:cNvSpPr/>
          <p:nvPr/>
        </p:nvSpPr>
        <p:spPr>
          <a:xfrm flipV="1">
            <a:off x="4986059" y="4930069"/>
            <a:ext cx="1" cy="1606768"/>
          </a:xfrm>
          <a:prstGeom prst="line">
            <a:avLst/>
          </a:prstGeom>
          <a:ln w="25400">
            <a:solidFill>
              <a:srgbClr val="FF2600"/>
            </a:solidFill>
            <a:custDash>
              <a:ds d="200000" sp="200000"/>
            </a:custDash>
            <a:miter lim="400000"/>
          </a:ln>
        </p:spPr>
        <p:txBody>
          <a:bodyPr lIns="50800" tIns="50800" rIns="50800" bIns="50800" anchor="ctr"/>
          <a:lstStyle/>
          <a:p>
            <a:pPr>
              <a:defRPr sz="2400"/>
            </a:pPr>
          </a:p>
        </p:txBody>
      </p:sp>
      <p:sp>
        <p:nvSpPr>
          <p:cNvPr id="477" name="excluded 𝜅V=1.0"/>
          <p:cNvSpPr txBox="1"/>
          <p:nvPr/>
        </p:nvSpPr>
        <p:spPr>
          <a:xfrm>
            <a:off x="1618770" y="5786502"/>
            <a:ext cx="940112" cy="5603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1500">
                <a:solidFill>
                  <a:srgbClr val="FF2600"/>
                </a:solidFill>
                <a:latin typeface="Helvetica"/>
                <a:ea typeface="Helvetica"/>
                <a:cs typeface="Helvetica"/>
                <a:sym typeface="Helvetica"/>
              </a:defRPr>
            </a:pPr>
            <a:r>
              <a:t>excluded</a:t>
            </a:r>
            <a:br/>
            <a:r>
              <a:t>𝜅</a:t>
            </a:r>
            <a:r>
              <a:rPr baseline="-5999"/>
              <a:t>V</a:t>
            </a:r>
            <a:r>
              <a:t>=1.0</a:t>
            </a:r>
          </a:p>
        </p:txBody>
      </p:sp>
      <p:sp>
        <p:nvSpPr>
          <p:cNvPr id="478" name="excluded 𝜅V=1.0"/>
          <p:cNvSpPr txBox="1"/>
          <p:nvPr/>
        </p:nvSpPr>
        <p:spPr>
          <a:xfrm>
            <a:off x="5024821" y="5786502"/>
            <a:ext cx="940111" cy="5603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1500">
                <a:solidFill>
                  <a:srgbClr val="FF2600"/>
                </a:solidFill>
                <a:latin typeface="Helvetica"/>
                <a:ea typeface="Helvetica"/>
                <a:cs typeface="Helvetica"/>
                <a:sym typeface="Helvetica"/>
              </a:defRPr>
            </a:pPr>
            <a:r>
              <a:t>excluded</a:t>
            </a:r>
            <a:br/>
            <a:r>
              <a:t>𝜅</a:t>
            </a:r>
            <a:r>
              <a:rPr baseline="-5999"/>
              <a:t>V</a:t>
            </a:r>
            <a:r>
              <a:t>=1.0</a:t>
            </a:r>
          </a:p>
        </p:txBody>
      </p:sp>
      <p:pic>
        <p:nvPicPr>
          <p:cNvPr id="479" name="Image" descr="Image"/>
          <p:cNvPicPr>
            <a:picLocks noChangeAspect="1"/>
          </p:cNvPicPr>
          <p:nvPr/>
        </p:nvPicPr>
        <p:blipFill>
          <a:blip r:embed="rId3">
            <a:extLst/>
          </a:blip>
          <a:stretch>
            <a:fillRect/>
          </a:stretch>
        </p:blipFill>
        <p:spPr>
          <a:xfrm>
            <a:off x="7732400" y="4176873"/>
            <a:ext cx="4501109" cy="2703064"/>
          </a:xfrm>
          <a:prstGeom prst="rect">
            <a:avLst/>
          </a:prstGeom>
        </p:spPr>
      </p:pic>
      <p:pic>
        <p:nvPicPr>
          <p:cNvPr id="480" name="UNLlogo.png" descr="UNLlogo.png"/>
          <p:cNvPicPr>
            <a:picLocks noChangeAspect="1"/>
          </p:cNvPicPr>
          <p:nvPr/>
        </p:nvPicPr>
        <p:blipFill>
          <a:blip r:embed="rId4">
            <a:extLst/>
          </a:blip>
          <a:stretch>
            <a:fillRect/>
          </a:stretch>
        </p:blipFill>
        <p:spPr>
          <a:xfrm>
            <a:off x="7144414" y="2093893"/>
            <a:ext cx="4957685" cy="2046145"/>
          </a:xfrm>
          <a:prstGeom prst="rect">
            <a:avLst/>
          </a:prstGeom>
          <a:ln w="12700">
            <a:miter lim="400000"/>
          </a:ln>
        </p:spPr>
      </p:pic>
      <p:sp>
        <p:nvSpPr>
          <p:cNvPr id="481" name="Pallabi Das"/>
          <p:cNvSpPr txBox="1"/>
          <p:nvPr/>
        </p:nvSpPr>
        <p:spPr>
          <a:xfrm>
            <a:off x="2310340" y="9188449"/>
            <a:ext cx="1881362"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atin typeface="Georgia"/>
                <a:ea typeface="Georgia"/>
                <a:cs typeface="Georgia"/>
                <a:sym typeface="Georgia"/>
              </a:defRPr>
            </a:lvl1pPr>
          </a:lstStyle>
          <a:p>
            <a:pPr/>
            <a:r>
              <a:t>Pallabi Das</a:t>
            </a:r>
          </a:p>
        </p:txBody>
      </p:sp>
      <p:sp>
        <p:nvSpPr>
          <p:cNvPr id="482" name="2.05.2017"/>
          <p:cNvSpPr txBox="1"/>
          <p:nvPr/>
        </p:nvSpPr>
        <p:spPr>
          <a:xfrm>
            <a:off x="9153398" y="9188449"/>
            <a:ext cx="1659112"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atin typeface="Georgia"/>
                <a:ea typeface="Georgia"/>
                <a:cs typeface="Georgia"/>
                <a:sym typeface="Georgia"/>
              </a:defRPr>
            </a:lvl1pPr>
          </a:lstStyle>
          <a:p>
            <a:pPr/>
            <a:r>
              <a:t>2.05.2017</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4" name="Back Up"/>
          <p:cNvSpPr txBox="1"/>
          <p:nvPr/>
        </p:nvSpPr>
        <p:spPr>
          <a:xfrm>
            <a:off x="4991292" y="3966628"/>
            <a:ext cx="3022216"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latin typeface="Impact"/>
                <a:ea typeface="Impact"/>
                <a:cs typeface="Impact"/>
                <a:sym typeface="Impact"/>
              </a:defRPr>
            </a:lvl1pPr>
          </a:lstStyle>
          <a:p>
            <a:pPr/>
            <a:r>
              <a:t>Back Up</a:t>
            </a:r>
          </a:p>
        </p:txBody>
      </p:sp>
      <p:sp>
        <p:nvSpPr>
          <p:cNvPr id="48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7" name="Documentation"/>
          <p:cNvSpPr txBox="1"/>
          <p:nvPr>
            <p:ph type="title" idx="4294967295"/>
          </p:nvPr>
        </p:nvSpPr>
        <p:spPr>
          <a:xfrm>
            <a:off x="952500" y="2170"/>
            <a:ext cx="11099800" cy="840365"/>
          </a:xfrm>
          <a:prstGeom prst="rect">
            <a:avLst/>
          </a:prstGeom>
        </p:spPr>
        <p:txBody>
          <a:bodyPr/>
          <a:lstStyle>
            <a:lvl1pPr>
              <a:defRPr sz="4000">
                <a:solidFill>
                  <a:srgbClr val="FF2600"/>
                </a:solidFill>
                <a:latin typeface="Georgia"/>
                <a:ea typeface="Georgia"/>
                <a:cs typeface="Georgia"/>
                <a:sym typeface="Georgia"/>
              </a:defRPr>
            </a:lvl1pPr>
          </a:lstStyle>
          <a:p>
            <a:pPr/>
            <a:r>
              <a:t>Documentation</a:t>
            </a:r>
          </a:p>
        </p:txBody>
      </p:sp>
      <p:pic>
        <p:nvPicPr>
          <p:cNvPr id="488" name="AN2016_378_v8_page1.pdf" descr="AN2016_378_v8_page1.pdf"/>
          <p:cNvPicPr>
            <a:picLocks noChangeAspect="1"/>
          </p:cNvPicPr>
          <p:nvPr/>
        </p:nvPicPr>
        <p:blipFill>
          <a:blip r:embed="rId2">
            <a:extLst/>
          </a:blip>
          <a:srcRect l="0" t="0" r="412" b="0"/>
          <a:stretch>
            <a:fillRect/>
          </a:stretch>
        </p:blipFill>
        <p:spPr>
          <a:xfrm>
            <a:off x="466131" y="1043233"/>
            <a:ext cx="6129790" cy="8710367"/>
          </a:xfrm>
          <a:prstGeom prst="rect">
            <a:avLst/>
          </a:prstGeom>
          <a:ln w="12700">
            <a:miter lim="400000"/>
          </a:ln>
        </p:spPr>
      </p:pic>
      <p:pic>
        <p:nvPicPr>
          <p:cNvPr id="489" name="HIG-17-005-pas-v4_page1.pdf" descr="HIG-17-005-pas-v4_page1.pdf"/>
          <p:cNvPicPr>
            <a:picLocks noChangeAspect="1"/>
          </p:cNvPicPr>
          <p:nvPr/>
        </p:nvPicPr>
        <p:blipFill>
          <a:blip r:embed="rId3">
            <a:extLst/>
          </a:blip>
          <a:stretch>
            <a:fillRect/>
          </a:stretch>
        </p:blipFill>
        <p:spPr>
          <a:xfrm>
            <a:off x="6168306" y="1043233"/>
            <a:ext cx="6155189" cy="8710367"/>
          </a:xfrm>
          <a:prstGeom prst="rect">
            <a:avLst/>
          </a:prstGeom>
          <a:ln w="12700">
            <a:miter lim="400000"/>
          </a:ln>
        </p:spPr>
      </p:pic>
      <p:sp>
        <p:nvSpPr>
          <p:cNvPr id="49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1" name="AN-16-378"/>
          <p:cNvSpPr txBox="1"/>
          <p:nvPr/>
        </p:nvSpPr>
        <p:spPr>
          <a:xfrm>
            <a:off x="2706292" y="747680"/>
            <a:ext cx="1649414"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u="sng">
                <a:solidFill>
                  <a:srgbClr val="0096FF"/>
                </a:solidFill>
                <a:hlinkClick r:id="rId4" invalidUrl="" action="" tgtFrame="" tooltip="" history="1" highlightClick="0" endSnd="0"/>
              </a:defRPr>
            </a:lvl1pPr>
          </a:lstStyle>
          <a:p>
            <a:pPr>
              <a:defRPr u="none"/>
            </a:pPr>
            <a:r>
              <a:rPr u="sng">
                <a:hlinkClick r:id="rId4" invalidUrl="" action="" tgtFrame="" tooltip="" history="1" highlightClick="0" endSnd="0"/>
              </a:rPr>
              <a:t>AN-16-378</a:t>
            </a:r>
          </a:p>
        </p:txBody>
      </p:sp>
      <p:sp>
        <p:nvSpPr>
          <p:cNvPr id="492" name="HIG-17-005"/>
          <p:cNvSpPr txBox="1"/>
          <p:nvPr/>
        </p:nvSpPr>
        <p:spPr>
          <a:xfrm>
            <a:off x="8359440" y="747680"/>
            <a:ext cx="177292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u="sng">
                <a:solidFill>
                  <a:srgbClr val="0096FF"/>
                </a:solidFill>
                <a:hlinkClick r:id="rId5" invalidUrl="" action="" tgtFrame="" tooltip="" history="1" highlightClick="0" endSnd="0"/>
              </a:defRPr>
            </a:lvl1pPr>
          </a:lstStyle>
          <a:p>
            <a:pPr>
              <a:defRPr u="none"/>
            </a:pPr>
            <a:r>
              <a:rPr u="sng">
                <a:hlinkClick r:id="rId5" invalidUrl="" action="" tgtFrame="" tooltip="" history="1" highlightClick="0" endSnd="0"/>
              </a:rPr>
              <a:t>HIG-17-005</a:t>
            </a:r>
          </a:p>
        </p:txBody>
      </p:sp>
      <p:sp>
        <p:nvSpPr>
          <p:cNvPr id="493" name="ttH multilepton, 13 TeV (Moriond 2017): HIG-17-004, AN-17-029…"/>
          <p:cNvSpPr txBox="1"/>
          <p:nvPr/>
        </p:nvSpPr>
        <p:spPr>
          <a:xfrm>
            <a:off x="768482" y="5621431"/>
            <a:ext cx="11467835" cy="36576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spcBef>
                <a:spcPts val="2000"/>
              </a:spcBef>
              <a:buSzPct val="75000"/>
              <a:buChar char="•"/>
              <a:defRPr sz="2500"/>
            </a:pPr>
          </a:p>
          <a:p>
            <a:pPr marL="444500" indent="-444500" algn="l">
              <a:spcBef>
                <a:spcPts val="2000"/>
              </a:spcBef>
              <a:buSzPct val="75000"/>
              <a:buChar char="•"/>
              <a:defRPr sz="2500"/>
            </a:pPr>
            <a:r>
              <a:t>ttH multilepton, 13 TeV (Moriond 2017): </a:t>
            </a:r>
            <a:r>
              <a:rPr u="sng">
                <a:solidFill>
                  <a:srgbClr val="0096FF"/>
                </a:solidFill>
                <a:hlinkClick r:id="rId6" invalidUrl="" action="" tgtFrame="" tooltip="" history="1" highlightClick="0" endSnd="0"/>
              </a:rPr>
              <a:t>HIG-17-004</a:t>
            </a:r>
            <a:r>
              <a:t>, </a:t>
            </a:r>
            <a:r>
              <a:rPr u="sng">
                <a:solidFill>
                  <a:srgbClr val="0096FF"/>
                </a:solidFill>
                <a:hlinkClick r:id="rId7" invalidUrl="" action="" tgtFrame="" tooltip="" history="1" highlightClick="0" endSnd="0"/>
              </a:rPr>
              <a:t>AN-17-029</a:t>
            </a:r>
            <a:endParaRPr>
              <a:solidFill>
                <a:srgbClr val="0096FF"/>
              </a:solidFill>
            </a:endParaRPr>
          </a:p>
          <a:p>
            <a:pPr marL="444500" indent="-444500" algn="l">
              <a:spcBef>
                <a:spcPts val="2000"/>
              </a:spcBef>
              <a:buSzPct val="75000"/>
              <a:buChar char="•"/>
              <a:defRPr sz="2500"/>
            </a:pPr>
            <a:r>
              <a:t>tHq(Hbb), 13 TeV (ICHEP 2016): </a:t>
            </a:r>
            <a:r>
              <a:rPr u="sng">
                <a:solidFill>
                  <a:srgbClr val="0096FF"/>
                </a:solidFill>
                <a:hlinkClick r:id="rId8" invalidUrl="" action="" tgtFrame="" tooltip="" history="1" highlightClick="0" endSnd="0"/>
              </a:rPr>
              <a:t>HIG-16-019</a:t>
            </a:r>
            <a:r>
              <a:t>, </a:t>
            </a:r>
            <a:r>
              <a:rPr u="sng">
                <a:solidFill>
                  <a:srgbClr val="0096FF"/>
                </a:solidFill>
                <a:hlinkClick r:id="rId9" invalidUrl="" action="" tgtFrame="" tooltip="" history="1" highlightClick="0" endSnd="0"/>
              </a:rPr>
              <a:t>AN-16-065</a:t>
            </a:r>
          </a:p>
          <a:p>
            <a:pPr marL="444500" indent="-444500" algn="l">
              <a:spcBef>
                <a:spcPts val="2000"/>
              </a:spcBef>
              <a:buSzPct val="75000"/>
              <a:buChar char="•"/>
              <a:defRPr sz="2500"/>
            </a:pPr>
            <a:r>
              <a:t>8 TeV analysis: </a:t>
            </a:r>
            <a:r>
              <a:rPr u="sng">
                <a:solidFill>
                  <a:srgbClr val="0096FF"/>
                </a:solidFill>
                <a:hlinkClick r:id="rId10" invalidUrl="" action="" tgtFrame="" tooltip="" history="1" highlightClick="0" endSnd="0"/>
              </a:rPr>
              <a:t>HIG-14-026</a:t>
            </a:r>
            <a:r>
              <a:t>, </a:t>
            </a:r>
            <a:r>
              <a:rPr u="sng">
                <a:solidFill>
                  <a:srgbClr val="0096FF"/>
                </a:solidFill>
                <a:hlinkClick r:id="rId10" invalidUrl="" action="" tgtFrame="" tooltip="" history="1" highlightClick="0" endSnd="0"/>
              </a:rPr>
              <a:t>AN-14-140</a:t>
            </a:r>
          </a:p>
          <a:p>
            <a:pPr marL="444500" indent="-444500" algn="l">
              <a:spcBef>
                <a:spcPts val="2000"/>
              </a:spcBef>
              <a:buSzPct val="75000"/>
              <a:buChar char="•"/>
              <a:defRPr sz="2500"/>
            </a:pPr>
            <a:r>
              <a:t>tHq paper: </a:t>
            </a:r>
            <a:r>
              <a:rPr u="sng">
                <a:solidFill>
                  <a:srgbClr val="0096FF"/>
                </a:solidFill>
                <a:hlinkClick r:id="rId11" invalidUrl="" action="" tgtFrame="" tooltip="" history="1" highlightClick="0" endSnd="0"/>
              </a:rPr>
              <a:t>arXiv:1509.08159</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5" name="The tH signal process"/>
          <p:cNvSpPr txBox="1"/>
          <p:nvPr>
            <p:ph type="title" idx="4294967295"/>
          </p:nvPr>
        </p:nvSpPr>
        <p:spPr>
          <a:xfrm>
            <a:off x="952500" y="2170"/>
            <a:ext cx="11099800" cy="840365"/>
          </a:xfrm>
          <a:prstGeom prst="rect">
            <a:avLst/>
          </a:prstGeom>
        </p:spPr>
        <p:txBody>
          <a:bodyPr/>
          <a:lstStyle>
            <a:lvl1pPr>
              <a:defRPr sz="4000">
                <a:solidFill>
                  <a:srgbClr val="FF2600"/>
                </a:solidFill>
                <a:latin typeface="Georgia"/>
                <a:ea typeface="Georgia"/>
                <a:cs typeface="Georgia"/>
                <a:sym typeface="Georgia"/>
              </a:defRPr>
            </a:lvl1pPr>
          </a:lstStyle>
          <a:p>
            <a:pPr/>
            <a:r>
              <a:t>The tH signal process</a:t>
            </a:r>
          </a:p>
        </p:txBody>
      </p:sp>
      <p:sp>
        <p:nvSpPr>
          <p:cNvPr id="496" name="A cross section modification similar to tHq can also be observed in case of the tHW production, which also has contribution from both ttH and WWH couplings.…"/>
          <p:cNvSpPr txBox="1"/>
          <p:nvPr/>
        </p:nvSpPr>
        <p:spPr>
          <a:xfrm>
            <a:off x="768482" y="851646"/>
            <a:ext cx="11467835" cy="25990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spcBef>
                <a:spcPts val="2000"/>
              </a:spcBef>
              <a:buSzPct val="75000"/>
              <a:buChar char="•"/>
              <a:defRPr sz="2500"/>
            </a:pPr>
            <a:r>
              <a:t>A cross section modification similar to tHq can also be observed in case of the tHW production, which also has contribution from both ttH and WWH couplings.</a:t>
            </a:r>
          </a:p>
          <a:p>
            <a:pPr marL="444500" indent="-444500" algn="l">
              <a:spcBef>
                <a:spcPts val="2000"/>
              </a:spcBef>
              <a:buSzPct val="75000"/>
              <a:buChar char="•"/>
              <a:defRPr sz="2500"/>
            </a:pPr>
            <a:r>
              <a:t>SM(𝜅</a:t>
            </a:r>
            <a:r>
              <a:rPr baseline="-5999"/>
              <a:t>t </a:t>
            </a:r>
            <a:r>
              <a:t>= 1, 𝜅</a:t>
            </a:r>
            <a:r>
              <a:rPr baseline="-5999"/>
              <a:t>V </a:t>
            </a:r>
            <a:r>
              <a:t>= 1) cross section at 13 TeV is 𝜎</a:t>
            </a:r>
            <a:r>
              <a:rPr baseline="-5999"/>
              <a:t>SM</a:t>
            </a:r>
            <a:r>
              <a:t> = 15.61 fb.</a:t>
            </a:r>
          </a:p>
          <a:p>
            <a:pPr marL="444500" indent="-444500" algn="l">
              <a:spcBef>
                <a:spcPts val="2000"/>
              </a:spcBef>
              <a:buSzPct val="75000"/>
              <a:buChar char="•"/>
              <a:defRPr sz="2500"/>
            </a:pPr>
            <a:r>
              <a:t>For 𝜅</a:t>
            </a:r>
            <a:r>
              <a:rPr baseline="-5999"/>
              <a:t>t </a:t>
            </a:r>
            <a:r>
              <a:t>= -1, 𝜅</a:t>
            </a:r>
            <a:r>
              <a:rPr baseline="-5999"/>
              <a:t>V </a:t>
            </a:r>
            <a:r>
              <a:t>= 1, it becomes 𝜎</a:t>
            </a:r>
            <a:r>
              <a:rPr baseline="-5999"/>
              <a:t>ITC</a:t>
            </a:r>
            <a:r>
              <a:t> = 147.2 fb.</a:t>
            </a:r>
          </a:p>
        </p:txBody>
      </p:sp>
      <p:pic>
        <p:nvPicPr>
          <p:cNvPr id="497" name="fig_01c.pdf" descr="fig_01c.pdf"/>
          <p:cNvPicPr>
            <a:picLocks noChangeAspect="1"/>
          </p:cNvPicPr>
          <p:nvPr/>
        </p:nvPicPr>
        <p:blipFill>
          <a:blip r:embed="rId2">
            <a:extLst/>
          </a:blip>
          <a:stretch>
            <a:fillRect/>
          </a:stretch>
        </p:blipFill>
        <p:spPr>
          <a:xfrm>
            <a:off x="3878756" y="3871004"/>
            <a:ext cx="2339774" cy="1623723"/>
          </a:xfrm>
          <a:prstGeom prst="rect">
            <a:avLst/>
          </a:prstGeom>
          <a:ln w="12700">
            <a:miter lim="400000"/>
          </a:ln>
        </p:spPr>
      </p:pic>
      <p:pic>
        <p:nvPicPr>
          <p:cNvPr id="498" name="fig_01d.pdf" descr="fig_01d.pdf"/>
          <p:cNvPicPr>
            <a:picLocks noChangeAspect="1"/>
          </p:cNvPicPr>
          <p:nvPr/>
        </p:nvPicPr>
        <p:blipFill>
          <a:blip r:embed="rId3">
            <a:extLst/>
          </a:blip>
          <a:stretch>
            <a:fillRect/>
          </a:stretch>
        </p:blipFill>
        <p:spPr>
          <a:xfrm>
            <a:off x="6816221" y="3871004"/>
            <a:ext cx="2478314" cy="1623723"/>
          </a:xfrm>
          <a:prstGeom prst="rect">
            <a:avLst/>
          </a:prstGeom>
          <a:ln w="12700">
            <a:miter lim="400000"/>
          </a:ln>
        </p:spPr>
      </p:pic>
      <p:sp>
        <p:nvSpPr>
          <p:cNvPr id="499" name="Oval"/>
          <p:cNvSpPr/>
          <p:nvPr/>
        </p:nvSpPr>
        <p:spPr>
          <a:xfrm>
            <a:off x="4911971" y="4582833"/>
            <a:ext cx="197143" cy="200066"/>
          </a:xfrm>
          <a:prstGeom prst="ellipse">
            <a:avLst/>
          </a:prstGeom>
          <a:ln w="63500">
            <a:solidFill>
              <a:srgbClr val="0433FF"/>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500" name="Oval"/>
          <p:cNvSpPr/>
          <p:nvPr/>
        </p:nvSpPr>
        <p:spPr>
          <a:xfrm>
            <a:off x="8418726" y="4415061"/>
            <a:ext cx="197143" cy="200065"/>
          </a:xfrm>
          <a:prstGeom prst="ellipse">
            <a:avLst/>
          </a:prstGeom>
          <a:ln w="63500">
            <a:solidFill>
              <a:srgbClr val="FF260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501" name="In the present study tHq and tHW are denoted together as the tH signal process.…"/>
          <p:cNvSpPr txBox="1"/>
          <p:nvPr/>
        </p:nvSpPr>
        <p:spPr>
          <a:xfrm>
            <a:off x="768482" y="6148714"/>
            <a:ext cx="11467835" cy="15011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spcBef>
                <a:spcPts val="2000"/>
              </a:spcBef>
              <a:buSzPct val="75000"/>
              <a:buChar char="•"/>
              <a:defRPr sz="2500"/>
            </a:pPr>
            <a:r>
              <a:t>In the present study tHq and tHW are denoted together as the tH signal process.</a:t>
            </a:r>
          </a:p>
          <a:p>
            <a:pPr marL="444500" indent="-444500" algn="l">
              <a:spcBef>
                <a:spcPts val="2000"/>
              </a:spcBef>
              <a:buSzPct val="75000"/>
              <a:buChar char="•"/>
              <a:defRPr sz="2500"/>
            </a:pPr>
            <a:r>
              <a:t>The BDT training is optimized on the tHq process as signal for 𝜅</a:t>
            </a:r>
            <a:r>
              <a:rPr baseline="-5999"/>
              <a:t>t </a:t>
            </a:r>
            <a:r>
              <a:t>= -1, 𝜅</a:t>
            </a:r>
            <a:r>
              <a:rPr baseline="-5999"/>
              <a:t>V </a:t>
            </a:r>
            <a:r>
              <a:t>= 1.</a:t>
            </a:r>
          </a:p>
        </p:txBody>
      </p:sp>
      <p:sp>
        <p:nvSpPr>
          <p:cNvPr id="50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04" name="Image" descr="Image"/>
          <p:cNvPicPr>
            <a:picLocks noChangeAspect="1"/>
          </p:cNvPicPr>
          <p:nvPr/>
        </p:nvPicPr>
        <p:blipFill>
          <a:blip r:embed="rId2">
            <a:extLst/>
          </a:blip>
          <a:stretch>
            <a:fillRect/>
          </a:stretch>
        </p:blipFill>
        <p:spPr>
          <a:xfrm>
            <a:off x="1155700" y="1098550"/>
            <a:ext cx="10693400" cy="7556500"/>
          </a:xfrm>
          <a:prstGeom prst="rect">
            <a:avLst/>
          </a:prstGeom>
          <a:ln w="12700">
            <a:miter lim="400000"/>
          </a:ln>
        </p:spPr>
      </p:pic>
      <p:sp>
        <p:nvSpPr>
          <p:cNvPr id="50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Analysis workflow"/>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Analysis workflow</a:t>
            </a:r>
          </a:p>
        </p:txBody>
      </p:sp>
      <p:sp>
        <p:nvSpPr>
          <p:cNvPr id="141" name="Rectangle"/>
          <p:cNvSpPr/>
          <p:nvPr/>
        </p:nvSpPr>
        <p:spPr>
          <a:xfrm>
            <a:off x="1723956" y="1123158"/>
            <a:ext cx="1762672" cy="1057574"/>
          </a:xfrm>
          <a:prstGeom prst="rect">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142" name="Data/MC"/>
          <p:cNvSpPr txBox="1"/>
          <p:nvPr/>
        </p:nvSpPr>
        <p:spPr>
          <a:xfrm>
            <a:off x="1804084" y="1323093"/>
            <a:ext cx="161746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Goudy Old Style"/>
                <a:ea typeface="Goudy Old Style"/>
                <a:cs typeface="Goudy Old Style"/>
                <a:sym typeface="Goudy Old Style"/>
              </a:defRPr>
            </a:lvl1pPr>
          </a:lstStyle>
          <a:p>
            <a:pPr/>
            <a:r>
              <a:t>Data/MC</a:t>
            </a:r>
          </a:p>
        </p:txBody>
      </p:sp>
      <p:sp>
        <p:nvSpPr>
          <p:cNvPr id="143" name="Rectangle"/>
          <p:cNvSpPr/>
          <p:nvPr/>
        </p:nvSpPr>
        <p:spPr>
          <a:xfrm>
            <a:off x="6239557" y="1015385"/>
            <a:ext cx="1723039" cy="1447156"/>
          </a:xfrm>
          <a:prstGeom prst="rect">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144" name="Object…"/>
          <p:cNvSpPr txBox="1"/>
          <p:nvPr/>
        </p:nvSpPr>
        <p:spPr>
          <a:xfrm>
            <a:off x="6292065" y="1230963"/>
            <a:ext cx="1618023"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latin typeface="Goudy Old Style"/>
                <a:ea typeface="Goudy Old Style"/>
                <a:cs typeface="Goudy Old Style"/>
                <a:sym typeface="Goudy Old Style"/>
              </a:defRPr>
            </a:pPr>
            <a:r>
              <a:t>Object</a:t>
            </a:r>
          </a:p>
          <a:p>
            <a:pPr>
              <a:defRPr sz="3000">
                <a:latin typeface="Goudy Old Style"/>
                <a:ea typeface="Goudy Old Style"/>
                <a:cs typeface="Goudy Old Style"/>
                <a:sym typeface="Goudy Old Style"/>
              </a:defRPr>
            </a:pPr>
            <a:r>
              <a:t>selection</a:t>
            </a:r>
          </a:p>
        </p:txBody>
      </p:sp>
      <p:sp>
        <p:nvSpPr>
          <p:cNvPr id="145" name="Rectangle"/>
          <p:cNvSpPr/>
          <p:nvPr/>
        </p:nvSpPr>
        <p:spPr>
          <a:xfrm>
            <a:off x="8651442" y="1015385"/>
            <a:ext cx="1723039" cy="1447156"/>
          </a:xfrm>
          <a:prstGeom prst="rect">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146" name="Event…"/>
          <p:cNvSpPr txBox="1"/>
          <p:nvPr/>
        </p:nvSpPr>
        <p:spPr>
          <a:xfrm>
            <a:off x="8703950" y="1230963"/>
            <a:ext cx="1618023"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latin typeface="Goudy Old Style"/>
                <a:ea typeface="Goudy Old Style"/>
                <a:cs typeface="Goudy Old Style"/>
                <a:sym typeface="Goudy Old Style"/>
              </a:defRPr>
            </a:pPr>
            <a:r>
              <a:t>Event</a:t>
            </a:r>
          </a:p>
          <a:p>
            <a:pPr>
              <a:defRPr sz="3000">
                <a:latin typeface="Goudy Old Style"/>
                <a:ea typeface="Goudy Old Style"/>
                <a:cs typeface="Goudy Old Style"/>
                <a:sym typeface="Goudy Old Style"/>
              </a:defRPr>
            </a:pPr>
            <a:r>
              <a:t>selection</a:t>
            </a:r>
          </a:p>
        </p:txBody>
      </p:sp>
      <p:sp>
        <p:nvSpPr>
          <p:cNvPr id="147" name="Rectangle"/>
          <p:cNvSpPr/>
          <p:nvPr/>
        </p:nvSpPr>
        <p:spPr>
          <a:xfrm>
            <a:off x="5908154" y="3566192"/>
            <a:ext cx="2955430" cy="1529016"/>
          </a:xfrm>
          <a:prstGeom prst="rect">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148" name="2 BDT…"/>
          <p:cNvSpPr txBox="1"/>
          <p:nvPr/>
        </p:nvSpPr>
        <p:spPr>
          <a:xfrm>
            <a:off x="5804439" y="3513161"/>
            <a:ext cx="3162859" cy="1473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latin typeface="Goudy Old Style"/>
                <a:ea typeface="Goudy Old Style"/>
                <a:cs typeface="Goudy Old Style"/>
                <a:sym typeface="Goudy Old Style"/>
              </a:defRPr>
            </a:pPr>
            <a:r>
              <a:t>2 BDT</a:t>
            </a:r>
          </a:p>
          <a:p>
            <a:pPr>
              <a:defRPr sz="3000">
                <a:latin typeface="Goudy Old Style"/>
                <a:ea typeface="Goudy Old Style"/>
                <a:cs typeface="Goudy Old Style"/>
                <a:sym typeface="Goudy Old Style"/>
              </a:defRPr>
            </a:pPr>
            <a:r>
              <a:t>trainings (MC) for</a:t>
            </a:r>
          </a:p>
          <a:p>
            <a:pPr>
              <a:defRPr sz="3000">
                <a:latin typeface="Goudy Old Style"/>
                <a:ea typeface="Goudy Old Style"/>
                <a:cs typeface="Goudy Old Style"/>
                <a:sym typeface="Goudy Old Style"/>
              </a:defRPr>
            </a:pPr>
            <a:r>
              <a:t>2 major bkg.</a:t>
            </a:r>
          </a:p>
        </p:txBody>
      </p:sp>
      <p:sp>
        <p:nvSpPr>
          <p:cNvPr id="149" name="Rectangle"/>
          <p:cNvSpPr/>
          <p:nvPr/>
        </p:nvSpPr>
        <p:spPr>
          <a:xfrm>
            <a:off x="10003436" y="3566192"/>
            <a:ext cx="2031328" cy="1529016"/>
          </a:xfrm>
          <a:prstGeom prst="rect">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150" name="2D BDT…"/>
          <p:cNvSpPr txBox="1"/>
          <p:nvPr/>
        </p:nvSpPr>
        <p:spPr>
          <a:xfrm>
            <a:off x="10269676" y="3800711"/>
            <a:ext cx="1575049"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latin typeface="Goudy Old Style"/>
                <a:ea typeface="Goudy Old Style"/>
                <a:cs typeface="Goudy Old Style"/>
                <a:sym typeface="Goudy Old Style"/>
              </a:defRPr>
            </a:pPr>
            <a:r>
              <a:t>2D BDT</a:t>
            </a:r>
          </a:p>
          <a:p>
            <a:pPr>
              <a:defRPr sz="3000">
                <a:latin typeface="Goudy Old Style"/>
                <a:ea typeface="Goudy Old Style"/>
                <a:cs typeface="Goudy Old Style"/>
                <a:sym typeface="Goudy Old Style"/>
              </a:defRPr>
            </a:pPr>
            <a:r>
              <a:t>plots</a:t>
            </a:r>
          </a:p>
        </p:txBody>
      </p:sp>
      <p:sp>
        <p:nvSpPr>
          <p:cNvPr id="151" name="Rectangle"/>
          <p:cNvSpPr/>
          <p:nvPr/>
        </p:nvSpPr>
        <p:spPr>
          <a:xfrm>
            <a:off x="9978036" y="5737872"/>
            <a:ext cx="2031328" cy="1529016"/>
          </a:xfrm>
          <a:prstGeom prst="rect">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152" name="Binned 1D…"/>
          <p:cNvSpPr txBox="1"/>
          <p:nvPr/>
        </p:nvSpPr>
        <p:spPr>
          <a:xfrm>
            <a:off x="9953776" y="5994380"/>
            <a:ext cx="2105249"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latin typeface="Goudy Old Style"/>
                <a:ea typeface="Goudy Old Style"/>
                <a:cs typeface="Goudy Old Style"/>
                <a:sym typeface="Goudy Old Style"/>
              </a:defRPr>
            </a:pPr>
            <a:r>
              <a:t>Binned 1D </a:t>
            </a:r>
          </a:p>
          <a:p>
            <a:pPr>
              <a:defRPr sz="3000">
                <a:latin typeface="Goudy Old Style"/>
                <a:ea typeface="Goudy Old Style"/>
                <a:cs typeface="Goudy Old Style"/>
                <a:sym typeface="Goudy Old Style"/>
              </a:defRPr>
            </a:pPr>
            <a:r>
              <a:t>plot</a:t>
            </a:r>
          </a:p>
        </p:txBody>
      </p:sp>
      <p:sp>
        <p:nvSpPr>
          <p:cNvPr id="153" name="Rectangle"/>
          <p:cNvSpPr/>
          <p:nvPr/>
        </p:nvSpPr>
        <p:spPr>
          <a:xfrm>
            <a:off x="5595246" y="5737872"/>
            <a:ext cx="3631038" cy="1529016"/>
          </a:xfrm>
          <a:prstGeom prst="rect">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154" name="Shape analysis…"/>
          <p:cNvSpPr txBox="1"/>
          <p:nvPr/>
        </p:nvSpPr>
        <p:spPr>
          <a:xfrm>
            <a:off x="5612904" y="6023960"/>
            <a:ext cx="3714082"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latin typeface="Goudy Old Style"/>
                <a:ea typeface="Goudy Old Style"/>
                <a:cs typeface="Goudy Old Style"/>
                <a:sym typeface="Goudy Old Style"/>
              </a:defRPr>
            </a:pPr>
            <a:r>
              <a:t>Shape analysis</a:t>
            </a:r>
          </a:p>
          <a:p>
            <a:pPr>
              <a:defRPr sz="3000">
                <a:latin typeface="Goudy Old Style"/>
                <a:ea typeface="Goudy Old Style"/>
                <a:cs typeface="Goudy Old Style"/>
                <a:sym typeface="Goudy Old Style"/>
              </a:defRPr>
            </a:pPr>
            <a:r>
              <a:t>including systematics</a:t>
            </a:r>
          </a:p>
        </p:txBody>
      </p:sp>
      <p:sp>
        <p:nvSpPr>
          <p:cNvPr id="155" name="Rectangle"/>
          <p:cNvSpPr/>
          <p:nvPr/>
        </p:nvSpPr>
        <p:spPr>
          <a:xfrm>
            <a:off x="2607840" y="7706319"/>
            <a:ext cx="2955430" cy="1529016"/>
          </a:xfrm>
          <a:prstGeom prst="rect">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156" name="Rectangle"/>
          <p:cNvSpPr/>
          <p:nvPr/>
        </p:nvSpPr>
        <p:spPr>
          <a:xfrm>
            <a:off x="9200282" y="7706319"/>
            <a:ext cx="2031328" cy="1529016"/>
          </a:xfrm>
          <a:prstGeom prst="rect">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157" name="Limits on…"/>
          <p:cNvSpPr txBox="1"/>
          <p:nvPr/>
        </p:nvSpPr>
        <p:spPr>
          <a:xfrm>
            <a:off x="2705416" y="7734227"/>
            <a:ext cx="2760279" cy="1473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latin typeface="Goudy Old Style"/>
                <a:ea typeface="Goudy Old Style"/>
                <a:cs typeface="Goudy Old Style"/>
                <a:sym typeface="Goudy Old Style"/>
              </a:defRPr>
            </a:pPr>
            <a:r>
              <a:t>Limits on</a:t>
            </a:r>
          </a:p>
          <a:p>
            <a:pPr>
              <a:defRPr sz="3000">
                <a:latin typeface="Goudy Old Style"/>
                <a:ea typeface="Goudy Old Style"/>
                <a:cs typeface="Goudy Old Style"/>
                <a:sym typeface="Goudy Old Style"/>
              </a:defRPr>
            </a:pPr>
            <a:r>
              <a:t>signal strength</a:t>
            </a:r>
          </a:p>
          <a:p>
            <a:pPr>
              <a:defRPr sz="3000">
                <a:latin typeface="Goudy Old Style"/>
                <a:ea typeface="Goudy Old Style"/>
                <a:cs typeface="Goudy Old Style"/>
                <a:sym typeface="Goudy Old Style"/>
              </a:defRPr>
            </a:pPr>
            <a:r>
              <a:t>r(tHq+tHW+ttH)</a:t>
            </a:r>
          </a:p>
        </p:txBody>
      </p:sp>
      <p:sp>
        <p:nvSpPr>
          <p:cNvPr id="158" name="Impacts + post-fit plots"/>
          <p:cNvSpPr txBox="1"/>
          <p:nvPr/>
        </p:nvSpPr>
        <p:spPr>
          <a:xfrm>
            <a:off x="9184973" y="7734227"/>
            <a:ext cx="2123455"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atin typeface="Goudy Old Style"/>
                <a:ea typeface="Goudy Old Style"/>
                <a:cs typeface="Goudy Old Style"/>
                <a:sym typeface="Goudy Old Style"/>
              </a:defRPr>
            </a:lvl1pPr>
          </a:lstStyle>
          <a:p>
            <a:pPr/>
            <a:r>
              <a:t>Impacts + post-fit plots</a:t>
            </a:r>
          </a:p>
        </p:txBody>
      </p:sp>
      <p:pic>
        <p:nvPicPr>
          <p:cNvPr id="159" name="Line" descr="Line"/>
          <p:cNvPicPr>
            <a:picLocks noChangeAspect="0"/>
          </p:cNvPicPr>
          <p:nvPr/>
        </p:nvPicPr>
        <p:blipFill>
          <a:blip r:embed="rId2">
            <a:extLst/>
          </a:blip>
          <a:stretch>
            <a:fillRect/>
          </a:stretch>
        </p:blipFill>
        <p:spPr>
          <a:xfrm>
            <a:off x="5499643" y="1562846"/>
            <a:ext cx="796799" cy="352234"/>
          </a:xfrm>
          <a:prstGeom prst="rect">
            <a:avLst/>
          </a:prstGeom>
        </p:spPr>
      </p:pic>
      <p:pic>
        <p:nvPicPr>
          <p:cNvPr id="161" name="Line" descr="Line"/>
          <p:cNvPicPr>
            <a:picLocks noChangeAspect="0"/>
          </p:cNvPicPr>
          <p:nvPr/>
        </p:nvPicPr>
        <p:blipFill>
          <a:blip r:embed="rId2">
            <a:extLst/>
          </a:blip>
          <a:stretch>
            <a:fillRect/>
          </a:stretch>
        </p:blipFill>
        <p:spPr>
          <a:xfrm>
            <a:off x="7909330" y="1562846"/>
            <a:ext cx="796799" cy="352234"/>
          </a:xfrm>
          <a:prstGeom prst="rect">
            <a:avLst/>
          </a:prstGeom>
        </p:spPr>
      </p:pic>
      <p:pic>
        <p:nvPicPr>
          <p:cNvPr id="163" name="Line" descr="Line"/>
          <p:cNvPicPr>
            <a:picLocks noChangeAspect="0"/>
          </p:cNvPicPr>
          <p:nvPr/>
        </p:nvPicPr>
        <p:blipFill>
          <a:blip r:embed="rId3">
            <a:extLst/>
          </a:blip>
          <a:stretch>
            <a:fillRect/>
          </a:stretch>
        </p:blipFill>
        <p:spPr>
          <a:xfrm>
            <a:off x="8814352" y="4233075"/>
            <a:ext cx="1211955" cy="352234"/>
          </a:xfrm>
          <a:prstGeom prst="rect">
            <a:avLst/>
          </a:prstGeom>
        </p:spPr>
      </p:pic>
      <p:pic>
        <p:nvPicPr>
          <p:cNvPr id="165" name="Line" descr="Line"/>
          <p:cNvPicPr>
            <a:picLocks noChangeAspect="0"/>
          </p:cNvPicPr>
          <p:nvPr/>
        </p:nvPicPr>
        <p:blipFill>
          <a:blip r:embed="rId4">
            <a:extLst/>
          </a:blip>
          <a:stretch>
            <a:fillRect/>
          </a:stretch>
        </p:blipFill>
        <p:spPr>
          <a:xfrm rot="2700000">
            <a:off x="9432353" y="2860104"/>
            <a:ext cx="1598661" cy="352234"/>
          </a:xfrm>
          <a:prstGeom prst="rect">
            <a:avLst/>
          </a:prstGeom>
        </p:spPr>
      </p:pic>
      <p:pic>
        <p:nvPicPr>
          <p:cNvPr id="167" name="Line" descr="Line"/>
          <p:cNvPicPr>
            <a:picLocks noChangeAspect="0"/>
          </p:cNvPicPr>
          <p:nvPr/>
        </p:nvPicPr>
        <p:blipFill>
          <a:blip r:embed="rId2">
            <a:extLst/>
          </a:blip>
          <a:stretch>
            <a:fillRect/>
          </a:stretch>
        </p:blipFill>
        <p:spPr>
          <a:xfrm rot="10800000">
            <a:off x="9214652" y="6326263"/>
            <a:ext cx="796798" cy="352234"/>
          </a:xfrm>
          <a:prstGeom prst="rect">
            <a:avLst/>
          </a:prstGeom>
        </p:spPr>
      </p:pic>
      <p:pic>
        <p:nvPicPr>
          <p:cNvPr id="169" name="Line" descr="Line"/>
          <p:cNvPicPr>
            <a:picLocks noChangeAspect="0"/>
          </p:cNvPicPr>
          <p:nvPr/>
        </p:nvPicPr>
        <p:blipFill>
          <a:blip r:embed="rId5">
            <a:extLst/>
          </a:blip>
          <a:stretch>
            <a:fillRect/>
          </a:stretch>
        </p:blipFill>
        <p:spPr>
          <a:xfrm rot="5400000">
            <a:off x="10652021" y="5236540"/>
            <a:ext cx="708757" cy="352235"/>
          </a:xfrm>
          <a:prstGeom prst="rect">
            <a:avLst/>
          </a:prstGeom>
        </p:spPr>
      </p:pic>
      <p:pic>
        <p:nvPicPr>
          <p:cNvPr id="171" name="Line" descr="Line"/>
          <p:cNvPicPr>
            <a:picLocks noChangeAspect="0"/>
          </p:cNvPicPr>
          <p:nvPr/>
        </p:nvPicPr>
        <p:blipFill>
          <a:blip r:embed="rId6">
            <a:extLst/>
          </a:blip>
          <a:stretch>
            <a:fillRect/>
          </a:stretch>
        </p:blipFill>
        <p:spPr>
          <a:xfrm rot="2700000">
            <a:off x="8266873" y="7461418"/>
            <a:ext cx="1080292" cy="352234"/>
          </a:xfrm>
          <a:prstGeom prst="rect">
            <a:avLst/>
          </a:prstGeom>
        </p:spPr>
      </p:pic>
      <p:sp>
        <p:nvSpPr>
          <p:cNvPr id="173" name="Rectangle"/>
          <p:cNvSpPr/>
          <p:nvPr/>
        </p:nvSpPr>
        <p:spPr>
          <a:xfrm>
            <a:off x="4213574" y="1123158"/>
            <a:ext cx="1339711" cy="1057574"/>
          </a:xfrm>
          <a:prstGeom prst="rect">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174" name="Trigger"/>
          <p:cNvSpPr txBox="1"/>
          <p:nvPr/>
        </p:nvSpPr>
        <p:spPr>
          <a:xfrm>
            <a:off x="4167388" y="1323093"/>
            <a:ext cx="130715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Goudy Old Style"/>
                <a:ea typeface="Goudy Old Style"/>
                <a:cs typeface="Goudy Old Style"/>
                <a:sym typeface="Goudy Old Style"/>
              </a:defRPr>
            </a:lvl1pPr>
          </a:lstStyle>
          <a:p>
            <a:pPr/>
            <a:r>
              <a:t>Trigger</a:t>
            </a:r>
          </a:p>
        </p:txBody>
      </p:sp>
      <p:pic>
        <p:nvPicPr>
          <p:cNvPr id="175" name="Line" descr="Line"/>
          <p:cNvPicPr>
            <a:picLocks noChangeAspect="0"/>
          </p:cNvPicPr>
          <p:nvPr/>
        </p:nvPicPr>
        <p:blipFill>
          <a:blip r:embed="rId4">
            <a:extLst/>
          </a:blip>
          <a:stretch>
            <a:fillRect/>
          </a:stretch>
        </p:blipFill>
        <p:spPr>
          <a:xfrm rot="8100000">
            <a:off x="8262116" y="2860020"/>
            <a:ext cx="1598661" cy="352235"/>
          </a:xfrm>
          <a:prstGeom prst="rect">
            <a:avLst/>
          </a:prstGeom>
        </p:spPr>
      </p:pic>
      <p:pic>
        <p:nvPicPr>
          <p:cNvPr id="177" name="Line" descr="Line"/>
          <p:cNvPicPr>
            <a:picLocks noChangeAspect="0"/>
          </p:cNvPicPr>
          <p:nvPr/>
        </p:nvPicPr>
        <p:blipFill>
          <a:blip r:embed="rId7">
            <a:extLst/>
          </a:blip>
          <a:stretch>
            <a:fillRect/>
          </a:stretch>
        </p:blipFill>
        <p:spPr>
          <a:xfrm rot="8100000">
            <a:off x="5392914" y="7476368"/>
            <a:ext cx="1081528" cy="352234"/>
          </a:xfrm>
          <a:prstGeom prst="rect">
            <a:avLst/>
          </a:prstGeom>
        </p:spPr>
      </p:pic>
      <p:pic>
        <p:nvPicPr>
          <p:cNvPr id="179" name="Line" descr="Line"/>
          <p:cNvPicPr>
            <a:picLocks noChangeAspect="0"/>
          </p:cNvPicPr>
          <p:nvPr/>
        </p:nvPicPr>
        <p:blipFill>
          <a:blip r:embed="rId2">
            <a:extLst/>
          </a:blip>
          <a:stretch>
            <a:fillRect/>
          </a:stretch>
        </p:blipFill>
        <p:spPr>
          <a:xfrm>
            <a:off x="3453309" y="1562846"/>
            <a:ext cx="796799" cy="352234"/>
          </a:xfrm>
          <a:prstGeom prst="rect">
            <a:avLst/>
          </a:prstGeom>
        </p:spPr>
      </p:pic>
      <p:sp>
        <p:nvSpPr>
          <p:cNvPr id="181" name="Slide Number"/>
          <p:cNvSpPr txBox="1"/>
          <p:nvPr>
            <p:ph type="sldNum" sz="quarter" idx="4294967295"/>
          </p:nvPr>
        </p:nvSpPr>
        <p:spPr>
          <a:xfrm>
            <a:off x="6381699" y="9217769"/>
            <a:ext cx="241402"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2" name="Rectangle"/>
          <p:cNvSpPr/>
          <p:nvPr/>
        </p:nvSpPr>
        <p:spPr>
          <a:xfrm>
            <a:off x="2555832" y="5737872"/>
            <a:ext cx="2271785" cy="1529016"/>
          </a:xfrm>
          <a:prstGeom prst="rect">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183" name="Consider…"/>
          <p:cNvSpPr txBox="1"/>
          <p:nvPr/>
        </p:nvSpPr>
        <p:spPr>
          <a:xfrm>
            <a:off x="2536878" y="5764252"/>
            <a:ext cx="2309694" cy="14762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latin typeface="Goudy Old Style"/>
                <a:ea typeface="Goudy Old Style"/>
                <a:cs typeface="Goudy Old Style"/>
                <a:sym typeface="Goudy Old Style"/>
              </a:defRPr>
            </a:pPr>
            <a:r>
              <a:t>Consider </a:t>
            </a:r>
          </a:p>
          <a:p>
            <a:pPr>
              <a:defRPr sz="3000">
                <a:latin typeface="Goudy Old Style"/>
                <a:ea typeface="Goudy Old Style"/>
                <a:cs typeface="Goudy Old Style"/>
                <a:sym typeface="Goudy Old Style"/>
              </a:defRPr>
            </a:pPr>
            <a:r>
              <a:t>different</a:t>
            </a:r>
          </a:p>
          <a:p>
            <a:pPr>
              <a:defRPr sz="3000">
                <a:latin typeface="Goudy Old Style"/>
                <a:ea typeface="Goudy Old Style"/>
                <a:cs typeface="Goudy Old Style"/>
                <a:sym typeface="Goudy Old Style"/>
              </a:defRPr>
            </a:pPr>
            <a:r>
              <a:t>(𝜅</a:t>
            </a:r>
            <a:r>
              <a:rPr baseline="-5999"/>
              <a:t>t</a:t>
            </a:r>
            <a:r>
              <a:t>,𝜅</a:t>
            </a:r>
            <a:r>
              <a:rPr baseline="-5999"/>
              <a:t>V</a:t>
            </a:r>
            <a:r>
              <a:t>) values</a:t>
            </a:r>
          </a:p>
        </p:txBody>
      </p:sp>
      <p:pic>
        <p:nvPicPr>
          <p:cNvPr id="184" name="Line" descr="Line"/>
          <p:cNvPicPr>
            <a:picLocks noChangeAspect="0"/>
          </p:cNvPicPr>
          <p:nvPr/>
        </p:nvPicPr>
        <p:blipFill>
          <a:blip r:embed="rId2">
            <a:extLst/>
          </a:blip>
          <a:stretch>
            <a:fillRect/>
          </a:stretch>
        </p:blipFill>
        <p:spPr>
          <a:xfrm>
            <a:off x="4808492" y="6326263"/>
            <a:ext cx="796798" cy="352234"/>
          </a:xfrm>
          <a:prstGeom prst="rect">
            <a:avLst/>
          </a:prstGeom>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2">
            <a:extLst/>
          </a:blip>
          <a:stretch>
            <a:fillRect/>
          </a:stretch>
        </p:blipFill>
        <p:spPr>
          <a:xfrm>
            <a:off x="1155700" y="1098550"/>
            <a:ext cx="10693400" cy="755650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09" name="Image" descr="Image"/>
          <p:cNvPicPr>
            <a:picLocks noChangeAspect="1"/>
          </p:cNvPicPr>
          <p:nvPr/>
        </p:nvPicPr>
        <p:blipFill>
          <a:blip r:embed="rId2">
            <a:extLst/>
          </a:blip>
          <a:stretch>
            <a:fillRect/>
          </a:stretch>
        </p:blipFill>
        <p:spPr>
          <a:xfrm>
            <a:off x="1155700" y="1098550"/>
            <a:ext cx="10693400" cy="7556500"/>
          </a:xfrm>
          <a:prstGeom prst="rect">
            <a:avLst/>
          </a:prstGeom>
          <a:ln w="12700">
            <a:miter lim="400000"/>
          </a:ln>
        </p:spPr>
      </p:pic>
      <p:sp>
        <p:nvSpPr>
          <p:cNvPr id="51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2" name="Image" descr="Image"/>
          <p:cNvPicPr>
            <a:picLocks noChangeAspect="1"/>
          </p:cNvPicPr>
          <p:nvPr/>
        </p:nvPicPr>
        <p:blipFill>
          <a:blip r:embed="rId2">
            <a:extLst/>
          </a:blip>
          <a:stretch>
            <a:fillRect/>
          </a:stretch>
        </p:blipFill>
        <p:spPr>
          <a:xfrm>
            <a:off x="1155700" y="1098550"/>
            <a:ext cx="10693400" cy="7556500"/>
          </a:xfrm>
          <a:prstGeom prst="rect">
            <a:avLst/>
          </a:prstGeom>
          <a:ln w="12700">
            <a:miter lim="400000"/>
          </a:ln>
        </p:spPr>
      </p:pic>
      <p:sp>
        <p:nvSpPr>
          <p:cNvPr id="51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5" name="Fake rate method"/>
          <p:cNvSpPr txBox="1"/>
          <p:nvPr>
            <p:ph type="title" idx="4294967295"/>
          </p:nvPr>
        </p:nvSpPr>
        <p:spPr>
          <a:xfrm>
            <a:off x="952500" y="2170"/>
            <a:ext cx="11099800" cy="840365"/>
          </a:xfrm>
          <a:prstGeom prst="rect">
            <a:avLst/>
          </a:prstGeom>
        </p:spPr>
        <p:txBody>
          <a:bodyPr/>
          <a:lstStyle>
            <a:lvl1pPr>
              <a:defRPr sz="4000">
                <a:solidFill>
                  <a:srgbClr val="FF2600"/>
                </a:solidFill>
                <a:latin typeface="Georgia"/>
                <a:ea typeface="Georgia"/>
                <a:cs typeface="Georgia"/>
                <a:sym typeface="Georgia"/>
              </a:defRPr>
            </a:lvl1pPr>
          </a:lstStyle>
          <a:p>
            <a:pPr/>
            <a:r>
              <a:t>Fake rate method</a:t>
            </a:r>
          </a:p>
        </p:txBody>
      </p:sp>
      <p:sp>
        <p:nvSpPr>
          <p:cNvPr id="516" name="Used to estimate the non-prompt lepton backgrounds such as ttbar, DY, W+jets etc.…"/>
          <p:cNvSpPr txBox="1"/>
          <p:nvPr/>
        </p:nvSpPr>
        <p:spPr>
          <a:xfrm>
            <a:off x="768482" y="992165"/>
            <a:ext cx="11467835" cy="378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spcBef>
                <a:spcPts val="2000"/>
              </a:spcBef>
              <a:buSzPct val="75000"/>
              <a:buChar char="•"/>
              <a:defRPr sz="2500"/>
            </a:pPr>
            <a:r>
              <a:t>Used to estimate the non-prompt lepton backgrounds such as ttbar, DY, W+jets etc.</a:t>
            </a:r>
          </a:p>
          <a:p>
            <a:pPr marL="444500" indent="-444500" algn="l">
              <a:spcBef>
                <a:spcPts val="2000"/>
              </a:spcBef>
              <a:buSzPct val="75000"/>
              <a:buChar char="•"/>
              <a:defRPr sz="2500"/>
            </a:pPr>
            <a:r>
              <a:t>Fakes: real leptons from quark decays or mis-reconstructed jets.</a:t>
            </a:r>
          </a:p>
          <a:p>
            <a:pPr marL="444500" indent="-444500" algn="l">
              <a:spcBef>
                <a:spcPts val="2000"/>
              </a:spcBef>
              <a:buSzPct val="75000"/>
              <a:buChar char="•"/>
              <a:defRPr sz="2500"/>
            </a:pPr>
            <a:r>
              <a:t>Based on a loose and tight cut on a single variable, for our case: lepton MVA</a:t>
            </a:r>
          </a:p>
          <a:p>
            <a:pPr marL="444500" indent="-444500" algn="l">
              <a:spcBef>
                <a:spcPts val="2000"/>
              </a:spcBef>
              <a:buSzPct val="75000"/>
              <a:buChar char="•"/>
              <a:defRPr sz="2500"/>
            </a:pPr>
            <a:r>
              <a:t>Fake rate: probability of the fakeable objects to pass the tight selection in the fake dominated CR (QCD di-jet sample).</a:t>
            </a:r>
          </a:p>
          <a:p>
            <a:pPr marL="444500" indent="-444500" algn="l">
              <a:spcBef>
                <a:spcPts val="2000"/>
              </a:spcBef>
              <a:buSzPct val="75000"/>
              <a:buChar char="•"/>
              <a:defRPr sz="2500"/>
            </a:pPr>
            <a:r>
              <a:t>For example, in case of the 2lss channel, the fake prediction is:</a:t>
            </a:r>
          </a:p>
        </p:txBody>
      </p:sp>
      <p:sp>
        <p:nvSpPr>
          <p:cNvPr id="51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8" name="Screen Shot 2017-01-19 at 11.48.02 AM.png" descr="Screen Shot 2017-01-19 at 11.48.02 AM.png"/>
          <p:cNvPicPr>
            <a:picLocks noChangeAspect="1"/>
          </p:cNvPicPr>
          <p:nvPr/>
        </p:nvPicPr>
        <p:blipFill>
          <a:blip r:embed="rId2">
            <a:extLst/>
          </a:blip>
          <a:stretch>
            <a:fillRect/>
          </a:stretch>
        </p:blipFill>
        <p:spPr>
          <a:xfrm>
            <a:off x="3594200" y="5271952"/>
            <a:ext cx="7747001" cy="1168401"/>
          </a:xfrm>
          <a:prstGeom prst="rect">
            <a:avLst/>
          </a:prstGeom>
          <a:ln w="12700">
            <a:miter lim="400000"/>
          </a:ln>
        </p:spPr>
      </p:pic>
      <p:pic>
        <p:nvPicPr>
          <p:cNvPr id="519" name="Screen Shot 2017-01-19 at 11.48.29 AM.png" descr="Screen Shot 2017-01-19 at 11.48.29 AM.png"/>
          <p:cNvPicPr>
            <a:picLocks noChangeAspect="1"/>
          </p:cNvPicPr>
          <p:nvPr/>
        </p:nvPicPr>
        <p:blipFill>
          <a:blip r:embed="rId3">
            <a:extLst/>
          </a:blip>
          <a:stretch>
            <a:fillRect/>
          </a:stretch>
        </p:blipFill>
        <p:spPr>
          <a:xfrm>
            <a:off x="2436486" y="5500552"/>
            <a:ext cx="965201" cy="711201"/>
          </a:xfrm>
          <a:prstGeom prst="rect">
            <a:avLst/>
          </a:prstGeom>
          <a:ln w="12700">
            <a:miter lim="400000"/>
          </a:ln>
        </p:spPr>
      </p:pic>
      <p:sp>
        <p:nvSpPr>
          <p:cNvPr id="520" name="Rectangle"/>
          <p:cNvSpPr/>
          <p:nvPr/>
        </p:nvSpPr>
        <p:spPr>
          <a:xfrm>
            <a:off x="1887590" y="5221152"/>
            <a:ext cx="9760472" cy="1270001"/>
          </a:xfrm>
          <a:prstGeom prst="rect">
            <a:avLst/>
          </a:prstGeom>
          <a:ln w="12700">
            <a:solidFill>
              <a:srgbClr val="000000"/>
            </a:solidFill>
            <a:miter lim="400000"/>
          </a:ln>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22" name="Image" descr="Image"/>
          <p:cNvPicPr>
            <a:picLocks noChangeAspect="1"/>
          </p:cNvPicPr>
          <p:nvPr/>
        </p:nvPicPr>
        <p:blipFill>
          <a:blip r:embed="rId2">
            <a:extLst/>
          </a:blip>
          <a:stretch>
            <a:fillRect/>
          </a:stretch>
        </p:blipFill>
        <p:spPr>
          <a:xfrm>
            <a:off x="1155700" y="1098550"/>
            <a:ext cx="10693400" cy="7556500"/>
          </a:xfrm>
          <a:prstGeom prst="rect">
            <a:avLst/>
          </a:prstGeom>
          <a:ln w="12700">
            <a:miter lim="400000"/>
          </a:ln>
        </p:spPr>
      </p:pic>
      <p:sp>
        <p:nvSpPr>
          <p:cNvPr id="52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5" name="Fake rate closure"/>
          <p:cNvSpPr txBox="1"/>
          <p:nvPr>
            <p:ph type="title" idx="4294967295"/>
          </p:nvPr>
        </p:nvSpPr>
        <p:spPr>
          <a:xfrm>
            <a:off x="952500" y="2170"/>
            <a:ext cx="11099800" cy="840365"/>
          </a:xfrm>
          <a:prstGeom prst="rect">
            <a:avLst/>
          </a:prstGeom>
        </p:spPr>
        <p:txBody>
          <a:bodyPr/>
          <a:lstStyle>
            <a:lvl1pPr>
              <a:defRPr sz="4000">
                <a:solidFill>
                  <a:srgbClr val="FF2600"/>
                </a:solidFill>
                <a:latin typeface="Georgia"/>
                <a:ea typeface="Georgia"/>
                <a:cs typeface="Georgia"/>
                <a:sym typeface="Georgia"/>
              </a:defRPr>
            </a:lvl1pPr>
          </a:lstStyle>
          <a:p>
            <a:pPr/>
            <a:r>
              <a:t>Fake rate closure</a:t>
            </a:r>
          </a:p>
        </p:txBody>
      </p:sp>
      <p:sp>
        <p:nvSpPr>
          <p:cNvPr id="526" name="Compare events with leptons passing tight selection in ttbar MC with (i) fake prediction on ttbar MC using FR measured in QCD sample FR(QCD), (ii) fake prediction on ttbar MC using FR measured in ttbar sample FR(TT)"/>
          <p:cNvSpPr txBox="1"/>
          <p:nvPr/>
        </p:nvSpPr>
        <p:spPr>
          <a:xfrm>
            <a:off x="768482" y="1072299"/>
            <a:ext cx="11467835" cy="124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spcBef>
                <a:spcPts val="2000"/>
              </a:spcBef>
              <a:buSzPct val="75000"/>
              <a:buChar char="•"/>
              <a:defRPr sz="2500"/>
            </a:pPr>
            <a:r>
              <a:t>Compare events with leptons passing tight selection in ttbar MC with (i) fake prediction on ttbar MC using FR measured in QCD sample </a:t>
            </a:r>
            <a:r>
              <a:rPr>
                <a:solidFill>
                  <a:srgbClr val="FF2600"/>
                </a:solidFill>
              </a:rPr>
              <a:t>FR(QCD)</a:t>
            </a:r>
            <a:r>
              <a:t>, (ii) fake prediction on ttbar MC using FR measured in ttbar sample </a:t>
            </a:r>
            <a:r>
              <a:rPr>
                <a:solidFill>
                  <a:srgbClr val="0433FF"/>
                </a:solidFill>
              </a:rPr>
              <a:t>FR(TT)</a:t>
            </a:r>
          </a:p>
        </p:txBody>
      </p:sp>
      <p:pic>
        <p:nvPicPr>
          <p:cNvPr id="527" name="thqMVA_ttv_2lss_em_elfake_norm.pdf" descr="thqMVA_ttv_2lss_em_elfake_norm.pdf"/>
          <p:cNvPicPr>
            <a:picLocks noChangeAspect="1"/>
          </p:cNvPicPr>
          <p:nvPr/>
        </p:nvPicPr>
        <p:blipFill>
          <a:blip r:embed="rId2">
            <a:extLst/>
          </a:blip>
          <a:stretch>
            <a:fillRect/>
          </a:stretch>
        </p:blipFill>
        <p:spPr>
          <a:xfrm>
            <a:off x="2018638" y="2546664"/>
            <a:ext cx="3992424" cy="4837381"/>
          </a:xfrm>
          <a:prstGeom prst="rect">
            <a:avLst/>
          </a:prstGeom>
          <a:ln w="12700">
            <a:miter lim="400000"/>
          </a:ln>
        </p:spPr>
      </p:pic>
      <p:pic>
        <p:nvPicPr>
          <p:cNvPr id="528" name="thqMVA_ttv_2lss_em_elfake_shape.pdf" descr="thqMVA_ttv_2lss_em_elfake_shape.pdf"/>
          <p:cNvPicPr>
            <a:picLocks noChangeAspect="1"/>
          </p:cNvPicPr>
          <p:nvPr/>
        </p:nvPicPr>
        <p:blipFill>
          <a:blip r:embed="rId3">
            <a:extLst/>
          </a:blip>
          <a:stretch>
            <a:fillRect/>
          </a:stretch>
        </p:blipFill>
        <p:spPr>
          <a:xfrm>
            <a:off x="7027795" y="2546664"/>
            <a:ext cx="3992424" cy="4837381"/>
          </a:xfrm>
          <a:prstGeom prst="rect">
            <a:avLst/>
          </a:prstGeom>
          <a:ln w="12700">
            <a:miter lim="400000"/>
          </a:ln>
        </p:spPr>
      </p:pic>
      <p:sp>
        <p:nvSpPr>
          <p:cNvPr id="529" name="Normalization (left) and shape (right) prediction, for BDT score against ttV in the 2lss eµ channel."/>
          <p:cNvSpPr txBox="1"/>
          <p:nvPr/>
        </p:nvSpPr>
        <p:spPr>
          <a:xfrm>
            <a:off x="768482" y="7804309"/>
            <a:ext cx="11467835"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44500" indent="-444500" algn="l">
              <a:spcBef>
                <a:spcPts val="2000"/>
              </a:spcBef>
              <a:buSzPct val="75000"/>
              <a:buChar char="•"/>
              <a:defRPr sz="2500"/>
            </a:lvl1pPr>
          </a:lstStyle>
          <a:p>
            <a:pPr/>
            <a:r>
              <a:t>Normalization (left) and shape (right) prediction, for BDT score against ttV in the 2lss eµ channel.</a:t>
            </a:r>
          </a:p>
        </p:txBody>
      </p:sp>
      <p:sp>
        <p:nvSpPr>
          <p:cNvPr id="53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32" name="Image" descr="Image"/>
          <p:cNvPicPr>
            <a:picLocks noChangeAspect="1"/>
          </p:cNvPicPr>
          <p:nvPr/>
        </p:nvPicPr>
        <p:blipFill>
          <a:blip r:embed="rId2">
            <a:extLst/>
          </a:blip>
          <a:stretch>
            <a:fillRect/>
          </a:stretch>
        </p:blipFill>
        <p:spPr>
          <a:xfrm>
            <a:off x="1155700" y="1098550"/>
            <a:ext cx="10693400" cy="7556500"/>
          </a:xfrm>
          <a:prstGeom prst="rect">
            <a:avLst/>
          </a:prstGeom>
          <a:ln w="12700">
            <a:miter lim="400000"/>
          </a:ln>
        </p:spPr>
      </p:pic>
      <p:sp>
        <p:nvSpPr>
          <p:cNvPr id="53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5" name="Data/MC scale factor modelling for forward jet"/>
          <p:cNvSpPr txBox="1"/>
          <p:nvPr>
            <p:ph type="title" idx="4294967295"/>
          </p:nvPr>
        </p:nvSpPr>
        <p:spPr>
          <a:xfrm>
            <a:off x="952500" y="2170"/>
            <a:ext cx="11099800" cy="840365"/>
          </a:xfrm>
          <a:prstGeom prst="rect">
            <a:avLst/>
          </a:prstGeom>
        </p:spPr>
        <p:txBody>
          <a:bodyPr/>
          <a:lstStyle>
            <a:lvl1pPr>
              <a:defRPr sz="4000">
                <a:solidFill>
                  <a:srgbClr val="FF2600"/>
                </a:solidFill>
                <a:latin typeface="Georgia"/>
                <a:ea typeface="Georgia"/>
                <a:cs typeface="Georgia"/>
                <a:sym typeface="Georgia"/>
              </a:defRPr>
            </a:lvl1pPr>
          </a:lstStyle>
          <a:p>
            <a:pPr/>
            <a:r>
              <a:t>Data/MC scale factor modelling for forward jet</a:t>
            </a:r>
          </a:p>
        </p:txBody>
      </p:sp>
      <p:pic>
        <p:nvPicPr>
          <p:cNvPr id="536" name="maxEtaJet25_25.pdf" descr="maxEtaJet25_25.pdf"/>
          <p:cNvPicPr>
            <a:picLocks noChangeAspect="1"/>
          </p:cNvPicPr>
          <p:nvPr/>
        </p:nvPicPr>
        <p:blipFill>
          <a:blip r:embed="rId2">
            <a:extLst/>
          </a:blip>
          <a:stretch>
            <a:fillRect/>
          </a:stretch>
        </p:blipFill>
        <p:spPr>
          <a:xfrm>
            <a:off x="632902" y="1427503"/>
            <a:ext cx="3804804" cy="4610053"/>
          </a:xfrm>
          <a:prstGeom prst="rect">
            <a:avLst/>
          </a:prstGeom>
          <a:ln w="12700">
            <a:miter lim="400000"/>
          </a:ln>
        </p:spPr>
      </p:pic>
      <p:pic>
        <p:nvPicPr>
          <p:cNvPr id="537" name="maxEtaJet25_30.pdf" descr="maxEtaJet25_30.pdf"/>
          <p:cNvPicPr>
            <a:picLocks noChangeAspect="1"/>
          </p:cNvPicPr>
          <p:nvPr/>
        </p:nvPicPr>
        <p:blipFill>
          <a:blip r:embed="rId3">
            <a:extLst/>
          </a:blip>
          <a:stretch>
            <a:fillRect/>
          </a:stretch>
        </p:blipFill>
        <p:spPr>
          <a:xfrm>
            <a:off x="4599998" y="1427503"/>
            <a:ext cx="3804804" cy="4610054"/>
          </a:xfrm>
          <a:prstGeom prst="rect">
            <a:avLst/>
          </a:prstGeom>
          <a:ln w="12700">
            <a:miter lim="400000"/>
          </a:ln>
        </p:spPr>
      </p:pic>
      <p:pic>
        <p:nvPicPr>
          <p:cNvPr id="538" name="maxEtaJet25_40.pdf" descr="maxEtaJet25_40.pdf"/>
          <p:cNvPicPr>
            <a:picLocks noChangeAspect="1"/>
          </p:cNvPicPr>
          <p:nvPr/>
        </p:nvPicPr>
        <p:blipFill>
          <a:blip r:embed="rId4">
            <a:extLst/>
          </a:blip>
          <a:stretch>
            <a:fillRect/>
          </a:stretch>
        </p:blipFill>
        <p:spPr>
          <a:xfrm>
            <a:off x="8691615" y="1427503"/>
            <a:ext cx="3804804" cy="4610053"/>
          </a:xfrm>
          <a:prstGeom prst="rect">
            <a:avLst/>
          </a:prstGeom>
          <a:ln w="12700">
            <a:miter lim="400000"/>
          </a:ln>
        </p:spPr>
      </p:pic>
      <p:sp>
        <p:nvSpPr>
          <p:cNvPr id="539" name="|𝜂| distributions of the most forward non-tagged jet in the tt-enriched opposite signed eµ selection for different pT cut values"/>
          <p:cNvSpPr txBox="1"/>
          <p:nvPr/>
        </p:nvSpPr>
        <p:spPr>
          <a:xfrm>
            <a:off x="768482" y="6772066"/>
            <a:ext cx="11467835" cy="9455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spcBef>
                <a:spcPts val="2000"/>
              </a:spcBef>
              <a:buSzPct val="75000"/>
              <a:buChar char="•"/>
              <a:defRPr sz="2500"/>
            </a:pPr>
            <a:r>
              <a:t>|𝜂| distributions of the most forward non-tagged jet in the tt-enriched opposite signed eµ selection for different p</a:t>
            </a:r>
            <a:r>
              <a:rPr baseline="-5999"/>
              <a:t>T</a:t>
            </a:r>
            <a:r>
              <a:t> cut values</a:t>
            </a:r>
          </a:p>
        </p:txBody>
      </p:sp>
      <p:sp>
        <p:nvSpPr>
          <p:cNvPr id="54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2" name="Control regions for background estimation: 2lss-eµ"/>
          <p:cNvSpPr txBox="1"/>
          <p:nvPr>
            <p:ph type="title" idx="4294967295"/>
          </p:nvPr>
        </p:nvSpPr>
        <p:spPr>
          <a:xfrm>
            <a:off x="952500" y="2170"/>
            <a:ext cx="11099800" cy="840365"/>
          </a:xfrm>
          <a:prstGeom prst="rect">
            <a:avLst/>
          </a:prstGeom>
        </p:spPr>
        <p:txBody>
          <a:bodyPr/>
          <a:lstStyle>
            <a:lvl1pPr defTabSz="560831">
              <a:defRPr sz="3839">
                <a:solidFill>
                  <a:srgbClr val="FF2600"/>
                </a:solidFill>
                <a:latin typeface="Georgia"/>
                <a:ea typeface="Georgia"/>
                <a:cs typeface="Georgia"/>
                <a:sym typeface="Georgia"/>
              </a:defRPr>
            </a:lvl1pPr>
          </a:lstStyle>
          <a:p>
            <a:pPr/>
            <a:r>
              <a:t>Control regions for background estimation: 2lss-eµ</a:t>
            </a:r>
          </a:p>
        </p:txBody>
      </p:sp>
      <p:sp>
        <p:nvSpPr>
          <p:cNvPr id="54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44" name="Lep2Pt.pdf" descr="Lep2Pt.pdf"/>
          <p:cNvPicPr>
            <a:picLocks noChangeAspect="1"/>
          </p:cNvPicPr>
          <p:nvPr/>
        </p:nvPicPr>
        <p:blipFill>
          <a:blip r:embed="rId2">
            <a:extLst/>
          </a:blip>
          <a:stretch>
            <a:fillRect/>
          </a:stretch>
        </p:blipFill>
        <p:spPr>
          <a:xfrm>
            <a:off x="240642" y="4022426"/>
            <a:ext cx="4035017" cy="4888988"/>
          </a:xfrm>
          <a:prstGeom prst="rect">
            <a:avLst/>
          </a:prstGeom>
          <a:ln w="12700">
            <a:miter lim="400000"/>
          </a:ln>
        </p:spPr>
      </p:pic>
      <p:pic>
        <p:nvPicPr>
          <p:cNvPr id="545" name="nJet25.pdf" descr="nJet25.pdf"/>
          <p:cNvPicPr>
            <a:picLocks noChangeAspect="1"/>
          </p:cNvPicPr>
          <p:nvPr/>
        </p:nvPicPr>
        <p:blipFill>
          <a:blip r:embed="rId3">
            <a:extLst/>
          </a:blip>
          <a:stretch>
            <a:fillRect/>
          </a:stretch>
        </p:blipFill>
        <p:spPr>
          <a:xfrm>
            <a:off x="4440954" y="4022426"/>
            <a:ext cx="4035016" cy="4888988"/>
          </a:xfrm>
          <a:prstGeom prst="rect">
            <a:avLst/>
          </a:prstGeom>
          <a:ln w="12700">
            <a:miter lim="400000"/>
          </a:ln>
        </p:spPr>
      </p:pic>
      <p:pic>
        <p:nvPicPr>
          <p:cNvPr id="546" name="nBJetLoose25.pdf" descr="nBJetLoose25.pdf"/>
          <p:cNvPicPr>
            <a:picLocks noChangeAspect="1"/>
          </p:cNvPicPr>
          <p:nvPr/>
        </p:nvPicPr>
        <p:blipFill>
          <a:blip r:embed="rId4">
            <a:extLst/>
          </a:blip>
          <a:stretch>
            <a:fillRect/>
          </a:stretch>
        </p:blipFill>
        <p:spPr>
          <a:xfrm>
            <a:off x="8641265" y="4022425"/>
            <a:ext cx="4035017" cy="4888990"/>
          </a:xfrm>
          <a:prstGeom prst="rect">
            <a:avLst/>
          </a:prstGeom>
          <a:ln w="12700">
            <a:miter lim="400000"/>
          </a:ln>
        </p:spPr>
      </p:pic>
      <p:sp>
        <p:nvSpPr>
          <p:cNvPr id="547" name="Selection for ttbar enriched CR:…"/>
          <p:cNvSpPr txBox="1"/>
          <p:nvPr/>
        </p:nvSpPr>
        <p:spPr>
          <a:xfrm>
            <a:off x="768482" y="798305"/>
            <a:ext cx="11467835" cy="32683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spcBef>
                <a:spcPts val="2000"/>
              </a:spcBef>
              <a:buSzPct val="75000"/>
              <a:buChar char="•"/>
              <a:defRPr sz="2500"/>
            </a:pPr>
            <a:r>
              <a:t>Selection for ttbar enriched CR:</a:t>
            </a:r>
          </a:p>
          <a:p>
            <a:pPr lvl="1" marL="889000" indent="-444500" algn="l">
              <a:spcBef>
                <a:spcPts val="1000"/>
              </a:spcBef>
              <a:buSzPct val="75000"/>
              <a:buChar char="➡"/>
              <a:defRPr sz="2500"/>
            </a:pPr>
            <a:r>
              <a:t>Exactly two same sign tight leptons (eµ) with p</a:t>
            </a:r>
            <a:r>
              <a:rPr baseline="-5999"/>
              <a:t>T</a:t>
            </a:r>
            <a:r>
              <a:t> &gt; 25/15 GeV.</a:t>
            </a:r>
          </a:p>
          <a:p>
            <a:pPr lvl="1" marL="889000" indent="-444500" algn="l">
              <a:spcBef>
                <a:spcPts val="1000"/>
              </a:spcBef>
              <a:buSzPct val="75000"/>
              <a:buChar char="➡"/>
              <a:defRPr sz="2500"/>
            </a:pPr>
            <a:r>
              <a:t>b-jets: one or more jets passing CSVv2 medium w.p. (|𝜂| &lt; 2.4).</a:t>
            </a:r>
          </a:p>
          <a:p>
            <a:pPr lvl="1" marL="889000" indent="-444500" algn="l">
              <a:spcBef>
                <a:spcPts val="1000"/>
              </a:spcBef>
              <a:buSzPct val="75000"/>
              <a:buChar char="➡"/>
              <a:defRPr sz="2500"/>
            </a:pPr>
            <a:r>
              <a:t>Number of jets within |𝜂| &lt; 2.4 is less than four.</a:t>
            </a:r>
          </a:p>
          <a:p>
            <a:pPr lvl="1" marL="889000" indent="-444500" algn="l">
              <a:spcBef>
                <a:spcPts val="1000"/>
              </a:spcBef>
              <a:buSzPct val="75000"/>
              <a:buChar char="➡"/>
              <a:defRPr sz="2500"/>
            </a:pPr>
            <a:r>
              <a:t>Maximum (un-tagged) jet |𝜂| &lt; 2 </a:t>
            </a:r>
            <a:r>
              <a:rPr>
                <a:solidFill>
                  <a:srgbClr val="FF2600"/>
                </a:solidFill>
              </a:rPr>
              <a:t>(to suppress signal region)</a:t>
            </a:r>
            <a:endParaRPr>
              <a:solidFill>
                <a:srgbClr val="FF2600"/>
              </a:solidFill>
            </a:endParaR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50" name="Lep2Pt.pdf" descr="Lep2Pt.pdf"/>
          <p:cNvPicPr>
            <a:picLocks noChangeAspect="1"/>
          </p:cNvPicPr>
          <p:nvPr/>
        </p:nvPicPr>
        <p:blipFill>
          <a:blip r:embed="rId2">
            <a:extLst/>
          </a:blip>
          <a:stretch>
            <a:fillRect/>
          </a:stretch>
        </p:blipFill>
        <p:spPr>
          <a:xfrm>
            <a:off x="225047" y="4022426"/>
            <a:ext cx="4035017" cy="4888988"/>
          </a:xfrm>
          <a:prstGeom prst="rect">
            <a:avLst/>
          </a:prstGeom>
          <a:ln w="12700">
            <a:miter lim="400000"/>
          </a:ln>
        </p:spPr>
      </p:pic>
      <p:pic>
        <p:nvPicPr>
          <p:cNvPr id="551" name="nJet25.pdf" descr="nJet25.pdf"/>
          <p:cNvPicPr>
            <a:picLocks noChangeAspect="1"/>
          </p:cNvPicPr>
          <p:nvPr/>
        </p:nvPicPr>
        <p:blipFill>
          <a:blip r:embed="rId3">
            <a:extLst/>
          </a:blip>
          <a:stretch>
            <a:fillRect/>
          </a:stretch>
        </p:blipFill>
        <p:spPr>
          <a:xfrm>
            <a:off x="4323351" y="4022426"/>
            <a:ext cx="4035016" cy="4888988"/>
          </a:xfrm>
          <a:prstGeom prst="rect">
            <a:avLst/>
          </a:prstGeom>
          <a:ln w="12700">
            <a:miter lim="400000"/>
          </a:ln>
        </p:spPr>
      </p:pic>
      <p:pic>
        <p:nvPicPr>
          <p:cNvPr id="552" name="nBJetLoose25.pdf" descr="nBJetLoose25.pdf"/>
          <p:cNvPicPr>
            <a:picLocks noChangeAspect="1"/>
          </p:cNvPicPr>
          <p:nvPr/>
        </p:nvPicPr>
        <p:blipFill>
          <a:blip r:embed="rId4">
            <a:extLst/>
          </a:blip>
          <a:stretch>
            <a:fillRect/>
          </a:stretch>
        </p:blipFill>
        <p:spPr>
          <a:xfrm>
            <a:off x="8421654" y="4022426"/>
            <a:ext cx="4035017" cy="4888988"/>
          </a:xfrm>
          <a:prstGeom prst="rect">
            <a:avLst/>
          </a:prstGeom>
          <a:ln w="12700">
            <a:miter lim="400000"/>
          </a:ln>
        </p:spPr>
      </p:pic>
      <p:sp>
        <p:nvSpPr>
          <p:cNvPr id="553" name="Control regions for background estimation: 2lss-µµ"/>
          <p:cNvSpPr txBox="1"/>
          <p:nvPr>
            <p:ph type="title" idx="4294967295"/>
          </p:nvPr>
        </p:nvSpPr>
        <p:spPr>
          <a:xfrm>
            <a:off x="952500" y="2170"/>
            <a:ext cx="11099800" cy="840365"/>
          </a:xfrm>
          <a:prstGeom prst="rect">
            <a:avLst/>
          </a:prstGeom>
        </p:spPr>
        <p:txBody>
          <a:bodyPr/>
          <a:lstStyle>
            <a:lvl1pPr defTabSz="554990">
              <a:defRPr sz="3800">
                <a:solidFill>
                  <a:srgbClr val="FF2600"/>
                </a:solidFill>
                <a:latin typeface="Georgia"/>
                <a:ea typeface="Georgia"/>
                <a:cs typeface="Georgia"/>
                <a:sym typeface="Georgia"/>
              </a:defRPr>
            </a:lvl1pPr>
          </a:lstStyle>
          <a:p>
            <a:pPr/>
            <a:r>
              <a:t>Control regions for background estimation: 2lss-µµ</a:t>
            </a:r>
          </a:p>
        </p:txBody>
      </p:sp>
      <p:sp>
        <p:nvSpPr>
          <p:cNvPr id="554" name="Selection for ttbar enriched CR:…"/>
          <p:cNvSpPr txBox="1"/>
          <p:nvPr/>
        </p:nvSpPr>
        <p:spPr>
          <a:xfrm>
            <a:off x="768482" y="798305"/>
            <a:ext cx="11467835" cy="32683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spcBef>
                <a:spcPts val="2000"/>
              </a:spcBef>
              <a:buSzPct val="75000"/>
              <a:buChar char="•"/>
              <a:defRPr sz="2500"/>
            </a:pPr>
            <a:r>
              <a:t>Selection for ttbar enriched CR:</a:t>
            </a:r>
          </a:p>
          <a:p>
            <a:pPr lvl="1" marL="889000" indent="-444500" algn="l">
              <a:spcBef>
                <a:spcPts val="1000"/>
              </a:spcBef>
              <a:buSzPct val="75000"/>
              <a:buChar char="➡"/>
              <a:defRPr sz="2500"/>
            </a:pPr>
            <a:r>
              <a:t>Exactly two same sign tight leptons (µµ) with p</a:t>
            </a:r>
            <a:r>
              <a:rPr baseline="-5999"/>
              <a:t>T</a:t>
            </a:r>
            <a:r>
              <a:t> &gt; 25/15 GeV.</a:t>
            </a:r>
          </a:p>
          <a:p>
            <a:pPr lvl="1" marL="889000" indent="-444500" algn="l">
              <a:spcBef>
                <a:spcPts val="1000"/>
              </a:spcBef>
              <a:buSzPct val="75000"/>
              <a:buChar char="➡"/>
              <a:defRPr sz="2500"/>
            </a:pPr>
            <a:r>
              <a:t>b-jets: one or more jets passing CSVv2 medium w.p. (|𝜂| &lt; 2.4).</a:t>
            </a:r>
          </a:p>
          <a:p>
            <a:pPr lvl="1" marL="889000" indent="-444500" algn="l">
              <a:spcBef>
                <a:spcPts val="1000"/>
              </a:spcBef>
              <a:buSzPct val="75000"/>
              <a:buChar char="➡"/>
              <a:defRPr sz="2500"/>
            </a:pPr>
            <a:r>
              <a:t>Number of jets within |𝜂| &lt; 2.4 is less than four.</a:t>
            </a:r>
          </a:p>
          <a:p>
            <a:pPr lvl="1" marL="889000" indent="-444500" algn="l">
              <a:spcBef>
                <a:spcPts val="1000"/>
              </a:spcBef>
              <a:buSzPct val="75000"/>
              <a:buChar char="➡"/>
              <a:defRPr sz="2500"/>
            </a:pPr>
            <a:r>
              <a:t>Maximum (un-tagged) jet |𝜂| &lt; 2 </a:t>
            </a:r>
            <a:r>
              <a:rPr>
                <a:solidFill>
                  <a:srgbClr val="FF2600"/>
                </a:solidFill>
              </a:rPr>
              <a:t>(to suppress signal region)</a:t>
            </a:r>
            <a:endParaRPr>
              <a:solidFill>
                <a:srgbClr val="FF2600"/>
              </a:solidFill>
            </a:endParaR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Updates since pre-approval"/>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Updates since pre-approval</a:t>
            </a:r>
          </a:p>
        </p:txBody>
      </p:sp>
      <p:sp>
        <p:nvSpPr>
          <p:cNvPr id="188" name="Slide Number"/>
          <p:cNvSpPr txBox="1"/>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9" name="Tightened lepton MVA Id: selection cut changed to 0.9 from 0.75, resulting in reduced fake acceptance and ~10% improved limit.…"/>
          <p:cNvSpPr txBox="1"/>
          <p:nvPr/>
        </p:nvSpPr>
        <p:spPr>
          <a:xfrm>
            <a:off x="837661" y="611207"/>
            <a:ext cx="11603921" cy="89185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spcBef>
                <a:spcPts val="2000"/>
              </a:spcBef>
              <a:buSzPct val="75000"/>
              <a:buChar char="•"/>
              <a:defRPr sz="2500"/>
            </a:pPr>
            <a:r>
              <a:rPr>
                <a:solidFill>
                  <a:srgbClr val="FF2600"/>
                </a:solidFill>
              </a:rPr>
              <a:t>Tightened lepton MVA Id</a:t>
            </a:r>
            <a:r>
              <a:t>: selection cut changed to 0.9 from 0.75, resulting in reduced fake acceptance and ~10% improved limit.</a:t>
            </a:r>
          </a:p>
          <a:p>
            <a:pPr marL="444500" indent="-444500" algn="l">
              <a:spcBef>
                <a:spcPts val="2000"/>
              </a:spcBef>
              <a:buSzPct val="75000"/>
              <a:buChar char="•"/>
              <a:defRPr sz="2500"/>
            </a:pPr>
            <a:r>
              <a:rPr>
                <a:solidFill>
                  <a:srgbClr val="FF2600"/>
                </a:solidFill>
              </a:rPr>
              <a:t>Increased p</a:t>
            </a:r>
            <a:r>
              <a:rPr baseline="-5999">
                <a:solidFill>
                  <a:srgbClr val="FF2600"/>
                </a:solidFill>
              </a:rPr>
              <a:t>T</a:t>
            </a:r>
            <a:r>
              <a:rPr>
                <a:solidFill>
                  <a:srgbClr val="FF2600"/>
                </a:solidFill>
              </a:rPr>
              <a:t> threshold of trailing leptons to 15 GeV</a:t>
            </a:r>
            <a:r>
              <a:t>: to obtain better fake rate closure and trigger efficiency.</a:t>
            </a:r>
          </a:p>
          <a:p>
            <a:pPr marL="444500" indent="-444500" algn="l">
              <a:spcBef>
                <a:spcPts val="2000"/>
              </a:spcBef>
              <a:buSzPct val="75000"/>
              <a:buChar char="•"/>
              <a:defRPr sz="2500"/>
            </a:pPr>
            <a:r>
              <a:rPr>
                <a:solidFill>
                  <a:srgbClr val="FF2600"/>
                </a:solidFill>
              </a:rPr>
              <a:t>Increased p</a:t>
            </a:r>
            <a:r>
              <a:rPr baseline="-5999">
                <a:solidFill>
                  <a:srgbClr val="FF2600"/>
                </a:solidFill>
              </a:rPr>
              <a:t>T</a:t>
            </a:r>
            <a:r>
              <a:rPr>
                <a:solidFill>
                  <a:srgbClr val="FF2600"/>
                </a:solidFill>
              </a:rPr>
              <a:t> threshold to 40 GeV for forward ( |𝜂| &gt; 2.4 ) light quark jet</a:t>
            </a:r>
            <a:r>
              <a:t>: better data/MC agreement observed at higher 𝜂</a:t>
            </a:r>
            <a:r>
              <a:rPr baseline="-5999"/>
              <a:t> </a:t>
            </a:r>
            <a:r>
              <a:t>region.</a:t>
            </a:r>
          </a:p>
          <a:p>
            <a:pPr marL="444500" indent="-444500" algn="l">
              <a:spcBef>
                <a:spcPts val="2000"/>
              </a:spcBef>
              <a:buSzPct val="75000"/>
              <a:buChar char="•"/>
              <a:defRPr sz="2500"/>
            </a:pPr>
            <a:r>
              <a:t>Updated physics model (scaling BRs with 𝜅</a:t>
            </a:r>
            <a:r>
              <a:rPr baseline="-5999"/>
              <a:t>t</a:t>
            </a:r>
            <a:r>
              <a:t>, 𝜅</a:t>
            </a:r>
            <a:r>
              <a:rPr baseline="-5999"/>
              <a:t>V </a:t>
            </a:r>
            <a:r>
              <a:rPr>
                <a:solidFill>
                  <a:srgbClr val="FF2600"/>
                </a:solidFill>
              </a:rPr>
              <a:t>in addition</a:t>
            </a:r>
            <a:r>
              <a:t> to cross sections).</a:t>
            </a:r>
          </a:p>
          <a:p>
            <a:pPr marL="444500" indent="-444500" algn="l">
              <a:spcBef>
                <a:spcPts val="2000"/>
              </a:spcBef>
              <a:buSzPct val="75000"/>
              <a:buChar char="•"/>
              <a:defRPr sz="2500"/>
            </a:pPr>
            <a:r>
              <a:t>Include </a:t>
            </a:r>
            <a:r>
              <a:rPr>
                <a:solidFill>
                  <a:srgbClr val="FF2600"/>
                </a:solidFill>
              </a:rPr>
              <a:t>ttH to multilepton as signal</a:t>
            </a:r>
            <a:r>
              <a:t> component (𝜎</a:t>
            </a:r>
            <a:r>
              <a:rPr baseline="-5999"/>
              <a:t>SM</a:t>
            </a:r>
            <a:r>
              <a:t> ~500 fb).</a:t>
            </a:r>
          </a:p>
          <a:p>
            <a:pPr lvl="2" algn="l">
              <a:spcBef>
                <a:spcPts val="2000"/>
              </a:spcBef>
              <a:defRPr sz="2500"/>
            </a:pPr>
            <a:r>
              <a:t>→ sensitivity improved.</a:t>
            </a:r>
          </a:p>
          <a:p>
            <a:pPr algn="l">
              <a:spcBef>
                <a:spcPts val="200"/>
              </a:spcBef>
              <a:defRPr sz="2500"/>
            </a:pPr>
          </a:p>
          <a:p>
            <a:pPr algn="l">
              <a:spcBef>
                <a:spcPts val="200"/>
              </a:spcBef>
              <a:defRPr b="1" sz="2500">
                <a:latin typeface="Helvetica"/>
                <a:ea typeface="Helvetica"/>
                <a:cs typeface="Helvetica"/>
                <a:sym typeface="Helvetica"/>
              </a:defRPr>
            </a:pPr>
            <a:r>
              <a:t>Results:</a:t>
            </a:r>
          </a:p>
          <a:p>
            <a:pPr marL="444500" indent="-444500" algn="l">
              <a:spcBef>
                <a:spcPts val="2000"/>
              </a:spcBef>
              <a:buSzPct val="75000"/>
              <a:buChar char="•"/>
              <a:defRPr sz="2500"/>
            </a:pPr>
            <a:r>
              <a:t>Limit on 𝜎(tHq+tHW+ttH)xBR(H→WW*, 𝜏𝜏, ZZ*) as a function of </a:t>
            </a:r>
            <a:r>
              <a:rPr>
                <a:solidFill>
                  <a:srgbClr val="FF2600"/>
                </a:solidFill>
              </a:rPr>
              <a:t>𝜅</a:t>
            </a:r>
            <a:r>
              <a:rPr baseline="-5999">
                <a:solidFill>
                  <a:srgbClr val="FF2600"/>
                </a:solidFill>
              </a:rPr>
              <a:t>t</a:t>
            </a:r>
            <a:r>
              <a:rPr>
                <a:solidFill>
                  <a:srgbClr val="FF2600"/>
                </a:solidFill>
              </a:rPr>
              <a:t>/𝜅</a:t>
            </a:r>
            <a:r>
              <a:rPr baseline="-5999">
                <a:solidFill>
                  <a:srgbClr val="FF2600"/>
                </a:solidFill>
              </a:rPr>
              <a:t>V</a:t>
            </a:r>
            <a:r>
              <a:t>.</a:t>
            </a:r>
          </a:p>
          <a:p>
            <a:pPr marL="444500" indent="-444500" algn="l">
              <a:spcBef>
                <a:spcPts val="2000"/>
              </a:spcBef>
              <a:buSzPct val="75000"/>
              <a:buChar char="•"/>
              <a:defRPr sz="2500"/>
            </a:pPr>
            <a:r>
              <a:t>Added </a:t>
            </a:r>
            <a:r>
              <a:rPr>
                <a:solidFill>
                  <a:srgbClr val="FF2600"/>
                </a:solidFill>
              </a:rPr>
              <a:t>scans of significances, best-fit cross sections </a:t>
            </a:r>
            <a:r>
              <a:t>and</a:t>
            </a:r>
            <a:r>
              <a:rPr>
                <a:solidFill>
                  <a:srgbClr val="FF2600"/>
                </a:solidFill>
              </a:rPr>
              <a:t> expected limits</a:t>
            </a:r>
            <a:r>
              <a:t> in presence of SM-like signal.</a:t>
            </a:r>
          </a:p>
          <a:p>
            <a:pPr algn="l">
              <a:spcBef>
                <a:spcPts val="2000"/>
              </a:spcBef>
              <a:defRPr sz="2500">
                <a:solidFill>
                  <a:srgbClr val="0433FF"/>
                </a:solidFill>
              </a:defRPr>
            </a:pPr>
            <a:r>
              <a:t>Checked the overlap between the tHq and ttH selection, in light of possible combination of the two channels in near future.</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6" name="Input variables for ttbar BDT: 3l"/>
          <p:cNvSpPr txBox="1"/>
          <p:nvPr>
            <p:ph type="title" idx="4294967295"/>
          </p:nvPr>
        </p:nvSpPr>
        <p:spPr>
          <a:xfrm>
            <a:off x="952500" y="2170"/>
            <a:ext cx="11099800" cy="840365"/>
          </a:xfrm>
          <a:prstGeom prst="rect">
            <a:avLst/>
          </a:prstGeom>
        </p:spPr>
        <p:txBody>
          <a:bodyPr/>
          <a:lstStyle>
            <a:lvl1pPr>
              <a:defRPr sz="4000">
                <a:solidFill>
                  <a:srgbClr val="FF2600"/>
                </a:solidFill>
                <a:latin typeface="Georgia"/>
                <a:ea typeface="Georgia"/>
                <a:cs typeface="Georgia"/>
                <a:sym typeface="Georgia"/>
              </a:defRPr>
            </a:lvl1pPr>
          </a:lstStyle>
          <a:p>
            <a:pPr/>
            <a:r>
              <a:t>Input variables for ttbar BDT: 3l</a:t>
            </a:r>
          </a:p>
        </p:txBody>
      </p:sp>
      <p:sp>
        <p:nvSpPr>
          <p:cNvPr id="55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58" name="mva_input1_tt.pdf" descr="mva_input1_tt.pdf"/>
          <p:cNvPicPr>
            <a:picLocks noChangeAspect="1"/>
          </p:cNvPicPr>
          <p:nvPr/>
        </p:nvPicPr>
        <p:blipFill>
          <a:blip r:embed="rId2">
            <a:extLst/>
          </a:blip>
          <a:stretch>
            <a:fillRect/>
          </a:stretch>
        </p:blipFill>
        <p:spPr>
          <a:xfrm>
            <a:off x="244537" y="1631982"/>
            <a:ext cx="12164336" cy="6307434"/>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0" name="Input variables for ttbar BDT: 3l"/>
          <p:cNvSpPr txBox="1"/>
          <p:nvPr>
            <p:ph type="title" idx="4294967295"/>
          </p:nvPr>
        </p:nvSpPr>
        <p:spPr>
          <a:xfrm>
            <a:off x="952500" y="2170"/>
            <a:ext cx="11099800" cy="840365"/>
          </a:xfrm>
          <a:prstGeom prst="rect">
            <a:avLst/>
          </a:prstGeom>
        </p:spPr>
        <p:txBody>
          <a:bodyPr/>
          <a:lstStyle>
            <a:lvl1pPr>
              <a:defRPr sz="4000">
                <a:solidFill>
                  <a:srgbClr val="FF2600"/>
                </a:solidFill>
                <a:latin typeface="Georgia"/>
                <a:ea typeface="Georgia"/>
                <a:cs typeface="Georgia"/>
                <a:sym typeface="Georgia"/>
              </a:defRPr>
            </a:lvl1pPr>
          </a:lstStyle>
          <a:p>
            <a:pPr/>
            <a:r>
              <a:t>Input variables for ttbar BDT: 3l</a:t>
            </a:r>
          </a:p>
        </p:txBody>
      </p:sp>
      <p:sp>
        <p:nvSpPr>
          <p:cNvPr id="56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62" name="mva_input2_tt.pdf" descr="mva_input2_tt.pdf"/>
          <p:cNvPicPr>
            <a:picLocks noChangeAspect="1"/>
          </p:cNvPicPr>
          <p:nvPr/>
        </p:nvPicPr>
        <p:blipFill>
          <a:blip r:embed="rId2">
            <a:extLst/>
          </a:blip>
          <a:stretch>
            <a:fillRect/>
          </a:stretch>
        </p:blipFill>
        <p:spPr>
          <a:xfrm>
            <a:off x="224540" y="1621613"/>
            <a:ext cx="12182776" cy="6316996"/>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4" name="Input variables for ttV BDT: 3l"/>
          <p:cNvSpPr txBox="1"/>
          <p:nvPr>
            <p:ph type="title" idx="4294967295"/>
          </p:nvPr>
        </p:nvSpPr>
        <p:spPr>
          <a:xfrm>
            <a:off x="952500" y="2170"/>
            <a:ext cx="11099800" cy="840365"/>
          </a:xfrm>
          <a:prstGeom prst="rect">
            <a:avLst/>
          </a:prstGeom>
        </p:spPr>
        <p:txBody>
          <a:bodyPr/>
          <a:lstStyle>
            <a:lvl1pPr>
              <a:defRPr sz="4000">
                <a:solidFill>
                  <a:srgbClr val="FF2600"/>
                </a:solidFill>
                <a:latin typeface="Georgia"/>
                <a:ea typeface="Georgia"/>
                <a:cs typeface="Georgia"/>
                <a:sym typeface="Georgia"/>
              </a:defRPr>
            </a:lvl1pPr>
          </a:lstStyle>
          <a:p>
            <a:pPr/>
            <a:r>
              <a:t>Input variables for ttV BDT: 3l</a:t>
            </a:r>
          </a:p>
        </p:txBody>
      </p:sp>
      <p:sp>
        <p:nvSpPr>
          <p:cNvPr id="56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66" name="mva_input1_ttv.pdf" descr="mva_input1_ttv.pdf"/>
          <p:cNvPicPr>
            <a:picLocks noChangeAspect="1"/>
          </p:cNvPicPr>
          <p:nvPr/>
        </p:nvPicPr>
        <p:blipFill>
          <a:blip r:embed="rId2">
            <a:extLst/>
          </a:blip>
          <a:stretch>
            <a:fillRect/>
          </a:stretch>
        </p:blipFill>
        <p:spPr>
          <a:xfrm>
            <a:off x="229978" y="1624433"/>
            <a:ext cx="12302248" cy="6378944"/>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8" name="Input variables for ttV BDT: 3l"/>
          <p:cNvSpPr txBox="1"/>
          <p:nvPr>
            <p:ph type="title" idx="4294967295"/>
          </p:nvPr>
        </p:nvSpPr>
        <p:spPr>
          <a:xfrm>
            <a:off x="952500" y="2170"/>
            <a:ext cx="11099800" cy="840365"/>
          </a:xfrm>
          <a:prstGeom prst="rect">
            <a:avLst/>
          </a:prstGeom>
        </p:spPr>
        <p:txBody>
          <a:bodyPr/>
          <a:lstStyle>
            <a:lvl1pPr>
              <a:defRPr sz="4000">
                <a:solidFill>
                  <a:srgbClr val="FF2600"/>
                </a:solidFill>
                <a:latin typeface="Georgia"/>
                <a:ea typeface="Georgia"/>
                <a:cs typeface="Georgia"/>
                <a:sym typeface="Georgia"/>
              </a:defRPr>
            </a:lvl1pPr>
          </a:lstStyle>
          <a:p>
            <a:pPr/>
            <a:r>
              <a:t>Input variables for ttV BDT: 3l</a:t>
            </a:r>
          </a:p>
        </p:txBody>
      </p:sp>
      <p:sp>
        <p:nvSpPr>
          <p:cNvPr id="56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70" name="mva_input2_ttv.pdf" descr="mva_input2_ttv.pdf"/>
          <p:cNvPicPr>
            <a:picLocks noChangeAspect="1"/>
          </p:cNvPicPr>
          <p:nvPr/>
        </p:nvPicPr>
        <p:blipFill>
          <a:blip r:embed="rId2">
            <a:extLst/>
          </a:blip>
          <a:stretch>
            <a:fillRect/>
          </a:stretch>
        </p:blipFill>
        <p:spPr>
          <a:xfrm>
            <a:off x="301388" y="1661460"/>
            <a:ext cx="12402024" cy="6430680"/>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2" name="Input variables for ttbar BDT: 2lss"/>
          <p:cNvSpPr txBox="1"/>
          <p:nvPr>
            <p:ph type="title" idx="4294967295"/>
          </p:nvPr>
        </p:nvSpPr>
        <p:spPr>
          <a:xfrm>
            <a:off x="952500" y="2170"/>
            <a:ext cx="11099800" cy="840365"/>
          </a:xfrm>
          <a:prstGeom prst="rect">
            <a:avLst/>
          </a:prstGeom>
        </p:spPr>
        <p:txBody>
          <a:bodyPr/>
          <a:lstStyle>
            <a:lvl1pPr>
              <a:defRPr sz="4000">
                <a:solidFill>
                  <a:srgbClr val="FF2600"/>
                </a:solidFill>
                <a:latin typeface="Georgia"/>
                <a:ea typeface="Georgia"/>
                <a:cs typeface="Georgia"/>
                <a:sym typeface="Georgia"/>
              </a:defRPr>
            </a:lvl1pPr>
          </a:lstStyle>
          <a:p>
            <a:pPr/>
            <a:r>
              <a:t>Input variables for ttbar BDT: 2lss</a:t>
            </a:r>
          </a:p>
        </p:txBody>
      </p:sp>
      <p:sp>
        <p:nvSpPr>
          <p:cNvPr id="57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74" name="6var_tt.pdf" descr="6var_tt.pdf"/>
          <p:cNvPicPr>
            <a:picLocks noChangeAspect="1"/>
          </p:cNvPicPr>
          <p:nvPr/>
        </p:nvPicPr>
        <p:blipFill>
          <a:blip r:embed="rId2">
            <a:extLst/>
          </a:blip>
          <a:stretch>
            <a:fillRect/>
          </a:stretch>
        </p:blipFill>
        <p:spPr>
          <a:xfrm>
            <a:off x="295594" y="1669402"/>
            <a:ext cx="12413613" cy="6414796"/>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6" name="Input variables for ttbar BDT: 2lss"/>
          <p:cNvSpPr txBox="1"/>
          <p:nvPr>
            <p:ph type="title" idx="4294967295"/>
          </p:nvPr>
        </p:nvSpPr>
        <p:spPr>
          <a:xfrm>
            <a:off x="952500" y="2170"/>
            <a:ext cx="11099800" cy="840365"/>
          </a:xfrm>
          <a:prstGeom prst="rect">
            <a:avLst/>
          </a:prstGeom>
        </p:spPr>
        <p:txBody>
          <a:bodyPr/>
          <a:lstStyle>
            <a:lvl1pPr>
              <a:defRPr sz="4000">
                <a:solidFill>
                  <a:srgbClr val="FF2600"/>
                </a:solidFill>
                <a:latin typeface="Georgia"/>
                <a:ea typeface="Georgia"/>
                <a:cs typeface="Georgia"/>
                <a:sym typeface="Georgia"/>
              </a:defRPr>
            </a:lvl1pPr>
          </a:lstStyle>
          <a:p>
            <a:pPr/>
            <a:r>
              <a:t>Input variables for ttbar BDT: 2lss</a:t>
            </a:r>
          </a:p>
        </p:txBody>
      </p:sp>
      <p:sp>
        <p:nvSpPr>
          <p:cNvPr id="57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78" name="4var_tt.pdf" descr="4var_tt.pdf"/>
          <p:cNvPicPr>
            <a:picLocks noChangeAspect="1"/>
          </p:cNvPicPr>
          <p:nvPr/>
        </p:nvPicPr>
        <p:blipFill>
          <a:blip r:embed="rId2">
            <a:extLst/>
          </a:blip>
          <a:stretch>
            <a:fillRect/>
          </a:stretch>
        </p:blipFill>
        <p:spPr>
          <a:xfrm>
            <a:off x="2082468" y="1718651"/>
            <a:ext cx="8839864" cy="6657182"/>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0" name="Input variables for ttV BDT: 2lss"/>
          <p:cNvSpPr txBox="1"/>
          <p:nvPr>
            <p:ph type="title" idx="4294967295"/>
          </p:nvPr>
        </p:nvSpPr>
        <p:spPr>
          <a:xfrm>
            <a:off x="952500" y="2170"/>
            <a:ext cx="11099800" cy="840365"/>
          </a:xfrm>
          <a:prstGeom prst="rect">
            <a:avLst/>
          </a:prstGeom>
        </p:spPr>
        <p:txBody>
          <a:bodyPr/>
          <a:lstStyle>
            <a:lvl1pPr>
              <a:defRPr sz="4000">
                <a:solidFill>
                  <a:srgbClr val="FF2600"/>
                </a:solidFill>
                <a:latin typeface="Georgia"/>
                <a:ea typeface="Georgia"/>
                <a:cs typeface="Georgia"/>
                <a:sym typeface="Georgia"/>
              </a:defRPr>
            </a:lvl1pPr>
          </a:lstStyle>
          <a:p>
            <a:pPr/>
            <a:r>
              <a:t>Input variables for ttV BDT: 2lss</a:t>
            </a:r>
          </a:p>
        </p:txBody>
      </p:sp>
      <p:sp>
        <p:nvSpPr>
          <p:cNvPr id="58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82" name="6var_ttv.pdf" descr="6var_ttv.pdf"/>
          <p:cNvPicPr>
            <a:picLocks noChangeAspect="1"/>
          </p:cNvPicPr>
          <p:nvPr/>
        </p:nvPicPr>
        <p:blipFill>
          <a:blip r:embed="rId2">
            <a:extLst/>
          </a:blip>
          <a:stretch>
            <a:fillRect/>
          </a:stretch>
        </p:blipFill>
        <p:spPr>
          <a:xfrm>
            <a:off x="303831" y="1673659"/>
            <a:ext cx="12397138" cy="6406282"/>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4" name="Input variables for ttV BDT: 2lss"/>
          <p:cNvSpPr txBox="1"/>
          <p:nvPr>
            <p:ph type="title" idx="4294967295"/>
          </p:nvPr>
        </p:nvSpPr>
        <p:spPr>
          <a:xfrm>
            <a:off x="952500" y="2170"/>
            <a:ext cx="11099800" cy="840365"/>
          </a:xfrm>
          <a:prstGeom prst="rect">
            <a:avLst/>
          </a:prstGeom>
        </p:spPr>
        <p:txBody>
          <a:bodyPr/>
          <a:lstStyle>
            <a:lvl1pPr>
              <a:defRPr sz="4000">
                <a:solidFill>
                  <a:srgbClr val="FF2600"/>
                </a:solidFill>
                <a:latin typeface="Georgia"/>
                <a:ea typeface="Georgia"/>
                <a:cs typeface="Georgia"/>
                <a:sym typeface="Georgia"/>
              </a:defRPr>
            </a:lvl1pPr>
          </a:lstStyle>
          <a:p>
            <a:pPr/>
            <a:r>
              <a:t>Input variables for ttV BDT: 2lss</a:t>
            </a:r>
          </a:p>
        </p:txBody>
      </p:sp>
      <p:sp>
        <p:nvSpPr>
          <p:cNvPr id="58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86" name="4var_ttv.pdf" descr="4var_ttv.pdf"/>
          <p:cNvPicPr>
            <a:picLocks noChangeAspect="1"/>
          </p:cNvPicPr>
          <p:nvPr/>
        </p:nvPicPr>
        <p:blipFill>
          <a:blip r:embed="rId2">
            <a:extLst/>
          </a:blip>
          <a:stretch>
            <a:fillRect/>
          </a:stretch>
        </p:blipFill>
        <p:spPr>
          <a:xfrm>
            <a:off x="2279251" y="1438663"/>
            <a:ext cx="8446298" cy="6360793"/>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9" name="BDT training: 3l"/>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BDT training: 3l</a:t>
            </a:r>
          </a:p>
        </p:txBody>
      </p:sp>
      <p:pic>
        <p:nvPicPr>
          <p:cNvPr id="590" name="bdt_response_tt_3l.pdf" descr="bdt_response_tt_3l.pdf"/>
          <p:cNvPicPr>
            <a:picLocks noChangeAspect="1"/>
          </p:cNvPicPr>
          <p:nvPr/>
        </p:nvPicPr>
        <p:blipFill>
          <a:blip r:embed="rId2">
            <a:extLst/>
          </a:blip>
          <a:stretch>
            <a:fillRect/>
          </a:stretch>
        </p:blipFill>
        <p:spPr>
          <a:xfrm>
            <a:off x="577559" y="2105175"/>
            <a:ext cx="5848172" cy="4321664"/>
          </a:xfrm>
          <a:prstGeom prst="rect">
            <a:avLst/>
          </a:prstGeom>
          <a:ln w="12700">
            <a:miter lim="400000"/>
          </a:ln>
        </p:spPr>
      </p:pic>
      <p:pic>
        <p:nvPicPr>
          <p:cNvPr id="591" name="bdt_response_ttv_3l.pdf" descr="bdt_response_ttv_3l.pdf"/>
          <p:cNvPicPr>
            <a:picLocks noChangeAspect="1"/>
          </p:cNvPicPr>
          <p:nvPr/>
        </p:nvPicPr>
        <p:blipFill>
          <a:blip r:embed="rId3">
            <a:extLst/>
          </a:blip>
          <a:stretch>
            <a:fillRect/>
          </a:stretch>
        </p:blipFill>
        <p:spPr>
          <a:xfrm>
            <a:off x="6794661" y="2105175"/>
            <a:ext cx="5848170" cy="4321664"/>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3" name="kinMVA variations with coupling"/>
          <p:cNvSpPr txBox="1"/>
          <p:nvPr>
            <p:ph type="title" idx="4294967295"/>
          </p:nvPr>
        </p:nvSpPr>
        <p:spPr>
          <a:xfrm>
            <a:off x="952500" y="2170"/>
            <a:ext cx="11099800" cy="840365"/>
          </a:xfrm>
          <a:prstGeom prst="rect">
            <a:avLst/>
          </a:prstGeom>
        </p:spPr>
        <p:txBody>
          <a:bodyPr/>
          <a:lstStyle>
            <a:lvl1pPr>
              <a:defRPr sz="4000">
                <a:solidFill>
                  <a:srgbClr val="FF2600"/>
                </a:solidFill>
                <a:latin typeface="Georgia"/>
                <a:ea typeface="Georgia"/>
                <a:cs typeface="Georgia"/>
                <a:sym typeface="Georgia"/>
              </a:defRPr>
            </a:lvl1pPr>
          </a:lstStyle>
          <a:p>
            <a:pPr/>
            <a:r>
              <a:t>kinMVA variations with coupling</a:t>
            </a:r>
          </a:p>
        </p:txBody>
      </p:sp>
      <p:sp>
        <p:nvSpPr>
          <p:cNvPr id="59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95" name="thqMVA_tt_3l.pdf" descr="thqMVA_tt_3l.pdf"/>
          <p:cNvPicPr>
            <a:picLocks noChangeAspect="1"/>
          </p:cNvPicPr>
          <p:nvPr/>
        </p:nvPicPr>
        <p:blipFill>
          <a:blip r:embed="rId2">
            <a:extLst/>
          </a:blip>
          <a:stretch>
            <a:fillRect/>
          </a:stretch>
        </p:blipFill>
        <p:spPr>
          <a:xfrm>
            <a:off x="937286" y="1311714"/>
            <a:ext cx="5299266" cy="5084305"/>
          </a:xfrm>
          <a:prstGeom prst="rect">
            <a:avLst/>
          </a:prstGeom>
          <a:ln w="12700">
            <a:miter lim="400000"/>
          </a:ln>
        </p:spPr>
      </p:pic>
      <p:pic>
        <p:nvPicPr>
          <p:cNvPr id="596" name="thqMVA_ttv_3l.pdf" descr="thqMVA_ttv_3l.pdf"/>
          <p:cNvPicPr>
            <a:picLocks noChangeAspect="1"/>
          </p:cNvPicPr>
          <p:nvPr/>
        </p:nvPicPr>
        <p:blipFill>
          <a:blip r:embed="rId3">
            <a:extLst/>
          </a:blip>
          <a:stretch>
            <a:fillRect/>
          </a:stretch>
        </p:blipFill>
        <p:spPr>
          <a:xfrm>
            <a:off x="6394685" y="1311714"/>
            <a:ext cx="5299266" cy="5084305"/>
          </a:xfrm>
          <a:prstGeom prst="rect">
            <a:avLst/>
          </a:prstGeom>
          <a:ln w="12700">
            <a:miter lim="400000"/>
          </a:ln>
        </p:spPr>
      </p:pic>
      <p:sp>
        <p:nvSpPr>
          <p:cNvPr id="597" name="Change in the BDT output (3l) when varying the coupling. There is variation in shape."/>
          <p:cNvSpPr txBox="1"/>
          <p:nvPr/>
        </p:nvSpPr>
        <p:spPr>
          <a:xfrm>
            <a:off x="768482" y="6813024"/>
            <a:ext cx="11467835"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44500" indent="-444500" algn="l">
              <a:spcBef>
                <a:spcPts val="2000"/>
              </a:spcBef>
              <a:buSzPct val="75000"/>
              <a:buChar char="•"/>
              <a:defRPr sz="2500"/>
            </a:lvl1pPr>
          </a:lstStyle>
          <a:p>
            <a:pPr/>
            <a:r>
              <a:t>Change in the BDT output (3l) when varying the coupling. There is variation in shape.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ignal modelling"/>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Signal modelling</a:t>
            </a:r>
          </a:p>
        </p:txBody>
      </p:sp>
      <p:sp>
        <p:nvSpPr>
          <p:cNvPr id="192" name="Slide Number"/>
          <p:cNvSpPr txBox="1"/>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3" name="MC samples for tHq and tHW modelled with MG5_aMC@NLO at leading order.…"/>
          <p:cNvSpPr txBox="1"/>
          <p:nvPr/>
        </p:nvSpPr>
        <p:spPr>
          <a:xfrm>
            <a:off x="618989" y="1233166"/>
            <a:ext cx="6157635" cy="72872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spcBef>
                <a:spcPts val="2000"/>
              </a:spcBef>
              <a:buSzPct val="75000"/>
              <a:buChar char="•"/>
              <a:defRPr sz="2500"/>
            </a:pPr>
            <a:r>
              <a:t>MC samples for tHq and tHW modelled with MG5_aMC@NLO at leading order.</a:t>
            </a:r>
          </a:p>
          <a:p>
            <a:pPr lvl="1" marL="889000" indent="-444500" algn="l">
              <a:spcBef>
                <a:spcPts val="2000"/>
              </a:spcBef>
              <a:buSzPct val="75000"/>
              <a:buChar char="➡"/>
              <a:defRPr sz="2500"/>
            </a:pPr>
            <a:r>
              <a:t>Four flavor scheme for tHq</a:t>
            </a:r>
          </a:p>
          <a:p>
            <a:pPr lvl="1" marL="889000" indent="-444500" algn="l">
              <a:spcBef>
                <a:spcPts val="2000"/>
              </a:spcBef>
              <a:buSzPct val="75000"/>
              <a:buChar char="➡"/>
              <a:defRPr sz="2500"/>
            </a:pPr>
            <a:r>
              <a:t>Five flavor scheme for tHW                        (to avoid overlap with ttH process)</a:t>
            </a:r>
          </a:p>
          <a:p>
            <a:pPr marL="444500" indent="-444500" algn="l">
              <a:spcBef>
                <a:spcPts val="2000"/>
              </a:spcBef>
              <a:buSzPct val="75000"/>
              <a:buChar char="•"/>
              <a:defRPr sz="2500"/>
            </a:pPr>
            <a:r>
              <a:t>Forced leptonic decay for top in tHq sample, inclusive decays in tHW sample.</a:t>
            </a:r>
          </a:p>
          <a:p>
            <a:pPr marL="444500" indent="-444500" algn="l">
              <a:spcBef>
                <a:spcPts val="2000"/>
              </a:spcBef>
              <a:buSzPct val="75000"/>
              <a:buChar char="•"/>
              <a:defRPr sz="2500"/>
            </a:pPr>
            <a:r>
              <a:t>51 combinations of (𝜅</a:t>
            </a:r>
            <a:r>
              <a:rPr baseline="-5999"/>
              <a:t>t</a:t>
            </a:r>
            <a:r>
              <a:t>, 𝜅</a:t>
            </a:r>
            <a:r>
              <a:rPr baseline="-5999"/>
              <a:t>V</a:t>
            </a:r>
            <a:r>
              <a:t>) using LHE weights: </a:t>
            </a:r>
          </a:p>
          <a:p>
            <a:pPr lvl="2" algn="l">
              <a:spcBef>
                <a:spcPts val="1000"/>
              </a:spcBef>
              <a:defRPr sz="2500"/>
            </a:pPr>
            <a:r>
              <a:t> 𝜅</a:t>
            </a:r>
            <a:r>
              <a:rPr baseline="-5999"/>
              <a:t>V </a:t>
            </a:r>
            <a:r>
              <a:t>= 0.5, 1.0, 1.5</a:t>
            </a:r>
          </a:p>
          <a:p>
            <a:pPr lvl="2" algn="l">
              <a:spcBef>
                <a:spcPts val="1000"/>
              </a:spcBef>
              <a:defRPr sz="2500"/>
            </a:pPr>
            <a:r>
              <a:t>17 points ranging from -3 to 3 for 𝜅</a:t>
            </a:r>
            <a:r>
              <a:rPr baseline="-5999"/>
              <a:t>t</a:t>
            </a:r>
            <a:r>
              <a:t>,.</a:t>
            </a:r>
          </a:p>
          <a:p>
            <a:pPr lvl="1" marL="753180" indent="-308680" algn="l">
              <a:spcBef>
                <a:spcPts val="2000"/>
              </a:spcBef>
              <a:buSzPct val="75000"/>
              <a:buChar char="➡"/>
              <a:defRPr sz="2500"/>
            </a:pPr>
            <a:r>
              <a:t>33 unique values of the ratio 𝜅</a:t>
            </a:r>
            <a:r>
              <a:rPr baseline="-5999"/>
              <a:t>t</a:t>
            </a:r>
            <a:r>
              <a:t>/𝜅</a:t>
            </a:r>
            <a:r>
              <a:rPr baseline="-5999"/>
              <a:t>V</a:t>
            </a:r>
            <a:r>
              <a:t> in the range (-6, 6).</a:t>
            </a:r>
          </a:p>
        </p:txBody>
      </p:sp>
      <p:pic>
        <p:nvPicPr>
          <p:cNvPr id="194" name="tHQ_xsec_cfcv.png" descr="tHQ_xsec_cfcv.png"/>
          <p:cNvPicPr>
            <a:picLocks noChangeAspect="1"/>
          </p:cNvPicPr>
          <p:nvPr/>
        </p:nvPicPr>
        <p:blipFill>
          <a:blip r:embed="rId2">
            <a:extLst/>
          </a:blip>
          <a:stretch>
            <a:fillRect/>
          </a:stretch>
        </p:blipFill>
        <p:spPr>
          <a:xfrm>
            <a:off x="6819748" y="1539979"/>
            <a:ext cx="6157635" cy="5460911"/>
          </a:xfrm>
          <a:prstGeom prst="rect">
            <a:avLst/>
          </a:prstGeom>
          <a:ln w="12700">
            <a:miter lim="400000"/>
          </a:ln>
        </p:spPr>
      </p:pic>
      <p:sp>
        <p:nvSpPr>
          <p:cNvPr id="195" name="𝜅t"/>
          <p:cNvSpPr txBox="1"/>
          <p:nvPr/>
        </p:nvSpPr>
        <p:spPr>
          <a:xfrm>
            <a:off x="9449394" y="6615977"/>
            <a:ext cx="335069" cy="48514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2000"/>
              </a:spcBef>
              <a:defRPr sz="2500"/>
            </a:pPr>
            <a:r>
              <a:t>𝜅</a:t>
            </a:r>
            <a:r>
              <a:rPr baseline="-5999"/>
              <a:t>t</a:t>
            </a:r>
          </a:p>
        </p:txBody>
      </p:sp>
      <p:sp>
        <p:nvSpPr>
          <p:cNvPr id="196" name="𝜅V"/>
          <p:cNvSpPr txBox="1"/>
          <p:nvPr/>
        </p:nvSpPr>
        <p:spPr>
          <a:xfrm rot="16200000">
            <a:off x="6594320" y="4032787"/>
            <a:ext cx="405554" cy="48514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2000"/>
              </a:spcBef>
              <a:defRPr sz="2500"/>
            </a:pPr>
            <a:r>
              <a:t>𝜅</a:t>
            </a:r>
            <a:r>
              <a:rPr baseline="-5999"/>
              <a:t>V</a:t>
            </a:r>
          </a:p>
        </p:txBody>
      </p:sp>
      <p:sp>
        <p:nvSpPr>
          <p:cNvPr id="197" name="Star"/>
          <p:cNvSpPr/>
          <p:nvPr/>
        </p:nvSpPr>
        <p:spPr>
          <a:xfrm>
            <a:off x="8803602" y="4138300"/>
            <a:ext cx="151334" cy="169414"/>
          </a:xfrm>
          <a:prstGeom prst="star5">
            <a:avLst>
              <a:gd name="adj" fmla="val 19100"/>
              <a:gd name="hf" fmla="val 105146"/>
              <a:gd name="vf" fmla="val 110557"/>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98" name="𝜅t/𝜅V=-1"/>
          <p:cNvSpPr txBox="1"/>
          <p:nvPr/>
        </p:nvSpPr>
        <p:spPr>
          <a:xfrm>
            <a:off x="8065323" y="3180786"/>
            <a:ext cx="987977" cy="4084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2000"/>
              </a:spcBef>
              <a:defRPr sz="2000"/>
            </a:pPr>
            <a:r>
              <a:t>𝜅</a:t>
            </a:r>
            <a:r>
              <a:rPr baseline="-5999"/>
              <a:t>t</a:t>
            </a:r>
            <a:r>
              <a:t>/𝜅</a:t>
            </a:r>
            <a:r>
              <a:rPr baseline="-5999"/>
              <a:t>V</a:t>
            </a:r>
            <a:r>
              <a:t>=-1</a:t>
            </a:r>
          </a:p>
        </p:txBody>
      </p:sp>
      <p:sp>
        <p:nvSpPr>
          <p:cNvPr id="199" name="𝜅t/𝜅V=1"/>
          <p:cNvSpPr txBox="1"/>
          <p:nvPr/>
        </p:nvSpPr>
        <p:spPr>
          <a:xfrm>
            <a:off x="9991204" y="3471335"/>
            <a:ext cx="903394" cy="4084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2000"/>
              </a:spcBef>
              <a:defRPr sz="2000">
                <a:solidFill>
                  <a:srgbClr val="FFFFFF"/>
                </a:solidFill>
              </a:defRPr>
            </a:pPr>
            <a:r>
              <a:t>𝜅</a:t>
            </a:r>
            <a:r>
              <a:rPr baseline="-5999"/>
              <a:t>t</a:t>
            </a:r>
            <a:r>
              <a:t>/𝜅</a:t>
            </a:r>
            <a:r>
              <a:rPr baseline="-5999"/>
              <a:t>V</a:t>
            </a:r>
            <a:r>
              <a:t>=1</a:t>
            </a:r>
          </a:p>
        </p:txBody>
      </p:sp>
      <p:sp>
        <p:nvSpPr>
          <p:cNvPr id="200" name="Line"/>
          <p:cNvSpPr/>
          <p:nvPr/>
        </p:nvSpPr>
        <p:spPr>
          <a:xfrm flipH="1">
            <a:off x="9951324" y="2094178"/>
            <a:ext cx="754798" cy="4257658"/>
          </a:xfrm>
          <a:prstGeom prst="line">
            <a:avLst/>
          </a:prstGeom>
          <a:ln w="38100" cap="rnd">
            <a:solidFill>
              <a:srgbClr val="FFFFFF"/>
            </a:solidFill>
            <a:custDash>
              <a:ds d="100000" sp="200000"/>
            </a:custDash>
            <a:miter lim="400000"/>
          </a:ln>
        </p:spPr>
        <p:txBody>
          <a:bodyPr lIns="50800" tIns="50800" rIns="50800" bIns="50800" anchor="ctr"/>
          <a:lstStyle/>
          <a:p>
            <a:pPr>
              <a:defRPr sz="2400"/>
            </a:pPr>
          </a:p>
        </p:txBody>
      </p:sp>
      <p:sp>
        <p:nvSpPr>
          <p:cNvPr id="201" name="Line"/>
          <p:cNvSpPr/>
          <p:nvPr/>
        </p:nvSpPr>
        <p:spPr>
          <a:xfrm flipH="1">
            <a:off x="10343050" y="2154601"/>
            <a:ext cx="1416939" cy="4136812"/>
          </a:xfrm>
          <a:prstGeom prst="line">
            <a:avLst/>
          </a:prstGeom>
          <a:ln w="38100" cap="rnd">
            <a:solidFill>
              <a:srgbClr val="FFFFFF"/>
            </a:solidFill>
            <a:custDash>
              <a:ds d="100000" sp="200000"/>
            </a:custDash>
            <a:miter lim="400000"/>
          </a:ln>
        </p:spPr>
        <p:txBody>
          <a:bodyPr lIns="50800" tIns="50800" rIns="50800" bIns="50800" anchor="ctr"/>
          <a:lstStyle/>
          <a:p>
            <a:pPr>
              <a:defRPr sz="2400"/>
            </a:pPr>
          </a:p>
        </p:txBody>
      </p:sp>
      <p:sp>
        <p:nvSpPr>
          <p:cNvPr id="202" name="Line"/>
          <p:cNvSpPr/>
          <p:nvPr/>
        </p:nvSpPr>
        <p:spPr>
          <a:xfrm>
            <a:off x="8501871" y="2129307"/>
            <a:ext cx="754798" cy="4257658"/>
          </a:xfrm>
          <a:prstGeom prst="line">
            <a:avLst/>
          </a:prstGeom>
          <a:ln w="38100" cap="rnd">
            <a:solidFill>
              <a:srgbClr val="000000"/>
            </a:solidFill>
            <a:custDash>
              <a:ds d="100000" sp="200000"/>
            </a:custDash>
            <a:miter lim="400000"/>
          </a:ln>
        </p:spPr>
        <p:txBody>
          <a:bodyPr lIns="50800" tIns="50800" rIns="50800" bIns="50800" anchor="ctr"/>
          <a:lstStyle/>
          <a:p>
            <a:pPr>
              <a:defRPr sz="2400"/>
            </a:pPr>
          </a:p>
        </p:txBody>
      </p:sp>
      <p:sp>
        <p:nvSpPr>
          <p:cNvPr id="203" name="Line"/>
          <p:cNvSpPr/>
          <p:nvPr/>
        </p:nvSpPr>
        <p:spPr>
          <a:xfrm>
            <a:off x="7453876" y="2154601"/>
            <a:ext cx="1416941" cy="4136812"/>
          </a:xfrm>
          <a:prstGeom prst="line">
            <a:avLst/>
          </a:prstGeom>
          <a:ln w="38100" cap="rnd">
            <a:solidFill>
              <a:srgbClr val="000000"/>
            </a:solidFill>
            <a:custDash>
              <a:ds d="100000" sp="200000"/>
            </a:custDash>
            <a:miter lim="400000"/>
          </a:ln>
        </p:spPr>
        <p:txBody>
          <a:bodyPr lIns="50800" tIns="50800" rIns="50800" bIns="50800" anchor="ctr"/>
          <a:lstStyle/>
          <a:p>
            <a:pPr>
              <a:defRPr sz="2400"/>
            </a:pPr>
          </a:p>
        </p:txBody>
      </p:sp>
      <p:sp>
        <p:nvSpPr>
          <p:cNvPr id="204" name="𝜅t/𝜅V=-2"/>
          <p:cNvSpPr txBox="1"/>
          <p:nvPr/>
        </p:nvSpPr>
        <p:spPr>
          <a:xfrm>
            <a:off x="7660481" y="4018790"/>
            <a:ext cx="987976" cy="4084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2000"/>
              </a:spcBef>
              <a:defRPr sz="2000"/>
            </a:pPr>
            <a:r>
              <a:t>𝜅</a:t>
            </a:r>
            <a:r>
              <a:rPr baseline="-5999"/>
              <a:t>t</a:t>
            </a:r>
            <a:r>
              <a:t>/𝜅</a:t>
            </a:r>
            <a:r>
              <a:rPr baseline="-5999"/>
              <a:t>V</a:t>
            </a:r>
            <a:r>
              <a:t>=-2</a:t>
            </a:r>
          </a:p>
        </p:txBody>
      </p:sp>
      <p:sp>
        <p:nvSpPr>
          <p:cNvPr id="205" name="𝜅t/𝜅V=2"/>
          <p:cNvSpPr txBox="1"/>
          <p:nvPr/>
        </p:nvSpPr>
        <p:spPr>
          <a:xfrm>
            <a:off x="10399459" y="4672583"/>
            <a:ext cx="903395" cy="4084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2000"/>
              </a:spcBef>
              <a:defRPr sz="2000">
                <a:solidFill>
                  <a:srgbClr val="FFFFFF"/>
                </a:solidFill>
              </a:defRPr>
            </a:pPr>
            <a:r>
              <a:t>𝜅</a:t>
            </a:r>
            <a:r>
              <a:rPr baseline="-5999"/>
              <a:t>t</a:t>
            </a:r>
            <a:r>
              <a:t>/𝜅</a:t>
            </a:r>
            <a:r>
              <a:rPr baseline="-5999"/>
              <a:t>V</a:t>
            </a:r>
            <a:r>
              <a:t>=2</a:t>
            </a:r>
          </a:p>
        </p:txBody>
      </p:sp>
      <p:sp>
        <p:nvSpPr>
          <p:cNvPr id="206" name="Representative lines corresponding…"/>
          <p:cNvSpPr txBox="1"/>
          <p:nvPr/>
        </p:nvSpPr>
        <p:spPr>
          <a:xfrm>
            <a:off x="7619685" y="7069092"/>
            <a:ext cx="4212845" cy="7132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000">
                <a:solidFill>
                  <a:srgbClr val="0433FF"/>
                </a:solidFill>
              </a:defRPr>
            </a:pPr>
            <a:r>
              <a:t>Representative lines corresponding</a:t>
            </a:r>
          </a:p>
          <a:p>
            <a:pPr>
              <a:defRPr sz="2000">
                <a:solidFill>
                  <a:srgbClr val="0433FF"/>
                </a:solidFill>
              </a:defRPr>
            </a:pPr>
            <a:r>
              <a:t> to constant 𝜅</a:t>
            </a:r>
            <a:r>
              <a:rPr baseline="-5999"/>
              <a:t>t</a:t>
            </a:r>
            <a:r>
              <a:t>/𝜅</a:t>
            </a:r>
            <a:r>
              <a:rPr baseline="-5999"/>
              <a:t>V</a:t>
            </a:r>
            <a:r>
              <a:t> ratio</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9" name="Other binning strategies"/>
          <p:cNvSpPr txBox="1"/>
          <p:nvPr>
            <p:ph type="title" idx="4294967295"/>
          </p:nvPr>
        </p:nvSpPr>
        <p:spPr>
          <a:xfrm>
            <a:off x="952500" y="2170"/>
            <a:ext cx="11099800" cy="840365"/>
          </a:xfrm>
          <a:prstGeom prst="rect">
            <a:avLst/>
          </a:prstGeom>
        </p:spPr>
        <p:txBody>
          <a:bodyPr/>
          <a:lstStyle>
            <a:lvl1pPr>
              <a:defRPr sz="4000">
                <a:solidFill>
                  <a:srgbClr val="FF2600"/>
                </a:solidFill>
                <a:latin typeface="Georgia"/>
                <a:ea typeface="Georgia"/>
                <a:cs typeface="Georgia"/>
                <a:sym typeface="Georgia"/>
              </a:defRPr>
            </a:lvl1pPr>
          </a:lstStyle>
          <a:p>
            <a:pPr/>
            <a:r>
              <a:t>Other binning strategies</a:t>
            </a:r>
          </a:p>
        </p:txBody>
      </p:sp>
      <p:sp>
        <p:nvSpPr>
          <p:cNvPr id="60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01" name="hTargetBinning_2lss.pdf" descr="hTargetBinning_2lss.pdf"/>
          <p:cNvPicPr>
            <a:picLocks noChangeAspect="1"/>
          </p:cNvPicPr>
          <p:nvPr/>
        </p:nvPicPr>
        <p:blipFill>
          <a:blip r:embed="rId2">
            <a:extLst/>
          </a:blip>
          <a:stretch>
            <a:fillRect/>
          </a:stretch>
        </p:blipFill>
        <p:spPr>
          <a:xfrm>
            <a:off x="1117150" y="971026"/>
            <a:ext cx="5061407" cy="3427832"/>
          </a:xfrm>
          <a:prstGeom prst="rect">
            <a:avLst/>
          </a:prstGeom>
          <a:ln w="12700">
            <a:miter lim="400000"/>
          </a:ln>
        </p:spPr>
      </p:pic>
      <p:pic>
        <p:nvPicPr>
          <p:cNvPr id="602" name="hTargetBinning_3l.pdf" descr="hTargetBinning_3l.pdf"/>
          <p:cNvPicPr>
            <a:picLocks noChangeAspect="1"/>
          </p:cNvPicPr>
          <p:nvPr/>
        </p:nvPicPr>
        <p:blipFill>
          <a:blip r:embed="rId3">
            <a:extLst/>
          </a:blip>
          <a:stretch>
            <a:fillRect/>
          </a:stretch>
        </p:blipFill>
        <p:spPr>
          <a:xfrm>
            <a:off x="6646378" y="971026"/>
            <a:ext cx="5061408" cy="3427832"/>
          </a:xfrm>
          <a:prstGeom prst="rect">
            <a:avLst/>
          </a:prstGeom>
          <a:ln w="12700">
            <a:miter lim="400000"/>
          </a:ln>
        </p:spPr>
      </p:pic>
      <p:pic>
        <p:nvPicPr>
          <p:cNvPr id="603" name="likelihoodBased_1d_2lss.pdf" descr="likelihoodBased_1d_2lss.pdf"/>
          <p:cNvPicPr>
            <a:picLocks noChangeAspect="1"/>
          </p:cNvPicPr>
          <p:nvPr/>
        </p:nvPicPr>
        <p:blipFill>
          <a:blip r:embed="rId4">
            <a:extLst/>
          </a:blip>
          <a:stretch>
            <a:fillRect/>
          </a:stretch>
        </p:blipFill>
        <p:spPr>
          <a:xfrm>
            <a:off x="1089928" y="4527349"/>
            <a:ext cx="5392565" cy="3652108"/>
          </a:xfrm>
          <a:prstGeom prst="rect">
            <a:avLst/>
          </a:prstGeom>
          <a:ln w="12700">
            <a:miter lim="400000"/>
          </a:ln>
        </p:spPr>
      </p:pic>
      <p:pic>
        <p:nvPicPr>
          <p:cNvPr id="604" name="likelihoodBased_1d_3l.pdf" descr="likelihoodBased_1d_3l.pdf"/>
          <p:cNvPicPr>
            <a:picLocks noChangeAspect="1"/>
          </p:cNvPicPr>
          <p:nvPr/>
        </p:nvPicPr>
        <p:blipFill>
          <a:blip r:embed="rId5">
            <a:extLst/>
          </a:blip>
          <a:stretch>
            <a:fillRect/>
          </a:stretch>
        </p:blipFill>
        <p:spPr>
          <a:xfrm>
            <a:off x="6605771" y="4527349"/>
            <a:ext cx="5392565" cy="3652108"/>
          </a:xfrm>
          <a:prstGeom prst="rect">
            <a:avLst/>
          </a:prstGeom>
          <a:ln w="12700">
            <a:miter lim="400000"/>
          </a:ln>
        </p:spPr>
      </p:pic>
      <p:sp>
        <p:nvSpPr>
          <p:cNvPr id="605" name="2lss"/>
          <p:cNvSpPr txBox="1"/>
          <p:nvPr/>
        </p:nvSpPr>
        <p:spPr>
          <a:xfrm>
            <a:off x="3281730" y="763176"/>
            <a:ext cx="732248"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Helvetica"/>
                <a:ea typeface="Helvetica"/>
                <a:cs typeface="Helvetica"/>
                <a:sym typeface="Helvetica"/>
              </a:defRPr>
            </a:lvl1pPr>
          </a:lstStyle>
          <a:p>
            <a:pPr/>
            <a:r>
              <a:t>2lss</a:t>
            </a:r>
          </a:p>
        </p:txBody>
      </p:sp>
      <p:sp>
        <p:nvSpPr>
          <p:cNvPr id="606" name="3l"/>
          <p:cNvSpPr txBox="1"/>
          <p:nvPr/>
        </p:nvSpPr>
        <p:spPr>
          <a:xfrm>
            <a:off x="9112508" y="763176"/>
            <a:ext cx="37909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Helvetica"/>
                <a:ea typeface="Helvetica"/>
                <a:cs typeface="Helvetica"/>
                <a:sym typeface="Helvetica"/>
              </a:defRPr>
            </a:lvl1pPr>
          </a:lstStyle>
          <a:p>
            <a:pPr/>
            <a:r>
              <a:t>3l</a:t>
            </a:r>
          </a:p>
        </p:txBody>
      </p:sp>
      <p:sp>
        <p:nvSpPr>
          <p:cNvPr id="607" name="S/B clustering: binning corresponding to regions where S/B is within a certain range"/>
          <p:cNvSpPr txBox="1"/>
          <p:nvPr/>
        </p:nvSpPr>
        <p:spPr>
          <a:xfrm>
            <a:off x="768482" y="8307948"/>
            <a:ext cx="11467835"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44500" indent="-444500" algn="l">
              <a:spcBef>
                <a:spcPts val="2000"/>
              </a:spcBef>
              <a:buSzPct val="75000"/>
              <a:buChar char="•"/>
              <a:defRPr sz="2500"/>
            </a:lvl1pPr>
          </a:lstStyle>
          <a:p>
            <a:pPr/>
            <a:r>
              <a:t>S/B clustering: binning corresponding to regions where S/B is within a certain range</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9" name="Other binning strategies"/>
          <p:cNvSpPr txBox="1"/>
          <p:nvPr>
            <p:ph type="title" idx="4294967295"/>
          </p:nvPr>
        </p:nvSpPr>
        <p:spPr>
          <a:xfrm>
            <a:off x="952500" y="2170"/>
            <a:ext cx="11099800" cy="840365"/>
          </a:xfrm>
          <a:prstGeom prst="rect">
            <a:avLst/>
          </a:prstGeom>
        </p:spPr>
        <p:txBody>
          <a:bodyPr/>
          <a:lstStyle>
            <a:lvl1pPr>
              <a:defRPr sz="4000">
                <a:solidFill>
                  <a:srgbClr val="FF2600"/>
                </a:solidFill>
                <a:latin typeface="Georgia"/>
                <a:ea typeface="Georgia"/>
                <a:cs typeface="Georgia"/>
                <a:sym typeface="Georgia"/>
              </a:defRPr>
            </a:lvl1pPr>
          </a:lstStyle>
          <a:p>
            <a:pPr/>
            <a:r>
              <a:t>Other binning strategies</a:t>
            </a:r>
          </a:p>
        </p:txBody>
      </p:sp>
      <p:sp>
        <p:nvSpPr>
          <p:cNvPr id="61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1" name="2lss"/>
          <p:cNvSpPr txBox="1"/>
          <p:nvPr/>
        </p:nvSpPr>
        <p:spPr>
          <a:xfrm>
            <a:off x="3281730" y="763176"/>
            <a:ext cx="732248"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Helvetica"/>
                <a:ea typeface="Helvetica"/>
                <a:cs typeface="Helvetica"/>
                <a:sym typeface="Helvetica"/>
              </a:defRPr>
            </a:lvl1pPr>
          </a:lstStyle>
          <a:p>
            <a:pPr/>
            <a:r>
              <a:t>2lss</a:t>
            </a:r>
          </a:p>
        </p:txBody>
      </p:sp>
      <p:sp>
        <p:nvSpPr>
          <p:cNvPr id="612" name="3l"/>
          <p:cNvSpPr txBox="1"/>
          <p:nvPr/>
        </p:nvSpPr>
        <p:spPr>
          <a:xfrm>
            <a:off x="9112508" y="763176"/>
            <a:ext cx="37909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atin typeface="Helvetica"/>
                <a:ea typeface="Helvetica"/>
                <a:cs typeface="Helvetica"/>
                <a:sym typeface="Helvetica"/>
              </a:defRPr>
            </a:lvl1pPr>
          </a:lstStyle>
          <a:p>
            <a:pPr/>
            <a:r>
              <a:t>3l</a:t>
            </a:r>
          </a:p>
        </p:txBody>
      </p:sp>
      <p:sp>
        <p:nvSpPr>
          <p:cNvPr id="613" name="k-Means clustering: k-Means algorithm to separate the 2D plane into geometric regions"/>
          <p:cNvSpPr txBox="1"/>
          <p:nvPr/>
        </p:nvSpPr>
        <p:spPr>
          <a:xfrm>
            <a:off x="768482" y="8307948"/>
            <a:ext cx="11467835"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44500" indent="-444500" algn="l">
              <a:spcBef>
                <a:spcPts val="2000"/>
              </a:spcBef>
              <a:buSzPct val="75000"/>
              <a:buChar char="•"/>
              <a:defRPr sz="2500"/>
            </a:lvl1pPr>
          </a:lstStyle>
          <a:p>
            <a:pPr/>
            <a:r>
              <a:t>k-Means clustering: k-Means algorithm to separate the 2D plane into geometric regions</a:t>
            </a:r>
          </a:p>
        </p:txBody>
      </p:sp>
      <p:pic>
        <p:nvPicPr>
          <p:cNvPr id="614" name="voronoi_2l_trial0.png" descr="voronoi_2l_trial0.png"/>
          <p:cNvPicPr>
            <a:picLocks noChangeAspect="1"/>
          </p:cNvPicPr>
          <p:nvPr/>
        </p:nvPicPr>
        <p:blipFill>
          <a:blip r:embed="rId2">
            <a:extLst/>
          </a:blip>
          <a:stretch>
            <a:fillRect/>
          </a:stretch>
        </p:blipFill>
        <p:spPr>
          <a:xfrm>
            <a:off x="1752055" y="1205364"/>
            <a:ext cx="3791598" cy="3652108"/>
          </a:xfrm>
          <a:prstGeom prst="rect">
            <a:avLst/>
          </a:prstGeom>
          <a:ln w="12700">
            <a:miter lim="400000"/>
          </a:ln>
        </p:spPr>
      </p:pic>
      <p:pic>
        <p:nvPicPr>
          <p:cNvPr id="615" name="voronoi_3l_trial0.png" descr="voronoi_3l_trial0.png"/>
          <p:cNvPicPr>
            <a:picLocks noChangeAspect="1"/>
          </p:cNvPicPr>
          <p:nvPr/>
        </p:nvPicPr>
        <p:blipFill>
          <a:blip r:embed="rId3">
            <a:extLst/>
          </a:blip>
          <a:stretch>
            <a:fillRect/>
          </a:stretch>
        </p:blipFill>
        <p:spPr>
          <a:xfrm>
            <a:off x="7132509" y="1205364"/>
            <a:ext cx="3791598" cy="3652108"/>
          </a:xfrm>
          <a:prstGeom prst="rect">
            <a:avLst/>
          </a:prstGeom>
          <a:ln w="12700">
            <a:miter lim="400000"/>
          </a:ln>
        </p:spPr>
      </p:pic>
      <p:pic>
        <p:nvPicPr>
          <p:cNvPr id="616" name="recursiveNoOrdering_2l_trial0.png" descr="recursiveNoOrdering_2l_trial0.png"/>
          <p:cNvPicPr>
            <a:picLocks noChangeAspect="1"/>
          </p:cNvPicPr>
          <p:nvPr/>
        </p:nvPicPr>
        <p:blipFill>
          <a:blip r:embed="rId4">
            <a:extLst/>
          </a:blip>
          <a:stretch>
            <a:fillRect/>
          </a:stretch>
        </p:blipFill>
        <p:spPr>
          <a:xfrm>
            <a:off x="1752055" y="4771607"/>
            <a:ext cx="3791598" cy="3652108"/>
          </a:xfrm>
          <a:prstGeom prst="rect">
            <a:avLst/>
          </a:prstGeom>
          <a:ln w="12700">
            <a:miter lim="400000"/>
          </a:ln>
        </p:spPr>
      </p:pic>
      <p:pic>
        <p:nvPicPr>
          <p:cNvPr id="617" name="recursiveNoOrdering_3l_trial0.png" descr="recursiveNoOrdering_3l_trial0.png"/>
          <p:cNvPicPr>
            <a:picLocks noChangeAspect="1"/>
          </p:cNvPicPr>
          <p:nvPr/>
        </p:nvPicPr>
        <p:blipFill>
          <a:blip r:embed="rId5">
            <a:extLst/>
          </a:blip>
          <a:stretch>
            <a:fillRect/>
          </a:stretch>
        </p:blipFill>
        <p:spPr>
          <a:xfrm>
            <a:off x="7132509" y="4771607"/>
            <a:ext cx="3791598" cy="3652108"/>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9" name="Expected (no Higgs) limit on…"/>
          <p:cNvSpPr txBox="1"/>
          <p:nvPr>
            <p:ph type="title" idx="4294967295"/>
          </p:nvPr>
        </p:nvSpPr>
        <p:spPr>
          <a:xfrm>
            <a:off x="2070216" y="-53172"/>
            <a:ext cx="8864369" cy="1310020"/>
          </a:xfrm>
          <a:prstGeom prst="rect">
            <a:avLst/>
          </a:prstGeom>
        </p:spPr>
        <p:txBody>
          <a:bodyPr/>
          <a:lstStyle/>
          <a:p>
            <a:pPr>
              <a:defRPr sz="4000">
                <a:solidFill>
                  <a:srgbClr val="FF2600"/>
                </a:solidFill>
                <a:latin typeface="Georgia"/>
                <a:ea typeface="Georgia"/>
                <a:cs typeface="Georgia"/>
                <a:sym typeface="Georgia"/>
              </a:defRPr>
            </a:pPr>
            <a:r>
              <a:t>Expected (no Higgs) limit on</a:t>
            </a:r>
          </a:p>
          <a:p>
            <a:pPr>
              <a:defRPr sz="4000">
                <a:solidFill>
                  <a:srgbClr val="FF2600"/>
                </a:solidFill>
                <a:latin typeface="Georgia"/>
                <a:ea typeface="Georgia"/>
                <a:cs typeface="Georgia"/>
                <a:sym typeface="Georgia"/>
              </a:defRPr>
            </a:pPr>
            <a:r>
              <a:t>signal strength r as a function of </a:t>
            </a:r>
            <a:r>
              <a:t>𝜅</a:t>
            </a:r>
            <a:r>
              <a:rPr baseline="-5999"/>
              <a:t>t</a:t>
            </a:r>
            <a:r>
              <a:t> </a:t>
            </a:r>
          </a:p>
        </p:txBody>
      </p:sp>
      <p:sp>
        <p:nvSpPr>
          <p:cNvPr id="62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21" name="limits_comb3_K5_cv_0p5.pdf" descr="limits_comb3_K5_cv_0p5.pdf"/>
          <p:cNvPicPr>
            <a:picLocks noChangeAspect="1"/>
          </p:cNvPicPr>
          <p:nvPr/>
        </p:nvPicPr>
        <p:blipFill>
          <a:blip r:embed="rId2">
            <a:extLst/>
          </a:blip>
          <a:stretch>
            <a:fillRect/>
          </a:stretch>
        </p:blipFill>
        <p:spPr>
          <a:xfrm>
            <a:off x="1357914" y="1275449"/>
            <a:ext cx="4688667" cy="4100292"/>
          </a:xfrm>
          <a:prstGeom prst="rect">
            <a:avLst/>
          </a:prstGeom>
          <a:ln w="12700">
            <a:miter lim="400000"/>
          </a:ln>
        </p:spPr>
      </p:pic>
      <p:pic>
        <p:nvPicPr>
          <p:cNvPr id="622" name="limits_comb3_K5_cv_1p0.pdf" descr="limits_comb3_K5_cv_1p0.pdf"/>
          <p:cNvPicPr>
            <a:picLocks noChangeAspect="1"/>
          </p:cNvPicPr>
          <p:nvPr/>
        </p:nvPicPr>
        <p:blipFill>
          <a:blip r:embed="rId3">
            <a:extLst/>
          </a:blip>
          <a:stretch>
            <a:fillRect/>
          </a:stretch>
        </p:blipFill>
        <p:spPr>
          <a:xfrm>
            <a:off x="6902877" y="1275449"/>
            <a:ext cx="4688666" cy="4100292"/>
          </a:xfrm>
          <a:prstGeom prst="rect">
            <a:avLst/>
          </a:prstGeom>
          <a:ln w="12700">
            <a:miter lim="400000"/>
          </a:ln>
        </p:spPr>
      </p:pic>
      <p:pic>
        <p:nvPicPr>
          <p:cNvPr id="623" name="limits_comb3_K5_cv_1p5.pdf" descr="limits_comb3_K5_cv_1p5.pdf"/>
          <p:cNvPicPr>
            <a:picLocks noChangeAspect="1"/>
          </p:cNvPicPr>
          <p:nvPr/>
        </p:nvPicPr>
        <p:blipFill>
          <a:blip r:embed="rId4">
            <a:extLst/>
          </a:blip>
          <a:stretch>
            <a:fillRect/>
          </a:stretch>
        </p:blipFill>
        <p:spPr>
          <a:xfrm>
            <a:off x="4158067" y="5190939"/>
            <a:ext cx="4688666" cy="4100292"/>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25" name="Screen Shot 2017-04-27 at 19.27.43.png" descr="Screen Shot 2017-04-27 at 19.27.43.png"/>
          <p:cNvPicPr>
            <a:picLocks noChangeAspect="1"/>
          </p:cNvPicPr>
          <p:nvPr/>
        </p:nvPicPr>
        <p:blipFill>
          <a:blip r:embed="rId2">
            <a:extLst/>
          </a:blip>
          <a:stretch>
            <a:fillRect/>
          </a:stretch>
        </p:blipFill>
        <p:spPr>
          <a:xfrm>
            <a:off x="3002720" y="1394569"/>
            <a:ext cx="6999360" cy="5143221"/>
          </a:xfrm>
          <a:prstGeom prst="rect">
            <a:avLst/>
          </a:prstGeom>
          <a:ln w="12700">
            <a:miter lim="400000"/>
          </a:ln>
        </p:spPr>
      </p:pic>
      <p:sp>
        <p:nvSpPr>
          <p:cNvPr id="626" name="Signal yields split by decay channels"/>
          <p:cNvSpPr txBox="1"/>
          <p:nvPr>
            <p:ph type="title" idx="4294967295"/>
          </p:nvPr>
        </p:nvSpPr>
        <p:spPr>
          <a:xfrm>
            <a:off x="952500" y="2170"/>
            <a:ext cx="11099800" cy="840365"/>
          </a:xfrm>
          <a:prstGeom prst="rect">
            <a:avLst/>
          </a:prstGeom>
        </p:spPr>
        <p:txBody>
          <a:bodyPr/>
          <a:lstStyle>
            <a:lvl1pPr>
              <a:defRPr sz="4000">
                <a:solidFill>
                  <a:srgbClr val="FF2600"/>
                </a:solidFill>
                <a:latin typeface="Georgia"/>
                <a:ea typeface="Georgia"/>
                <a:cs typeface="Georgia"/>
                <a:sym typeface="Georgia"/>
              </a:defRPr>
            </a:lvl1pPr>
          </a:lstStyle>
          <a:p>
            <a:pPr/>
            <a:r>
              <a:t>Signal yields split by decay channels</a:t>
            </a:r>
          </a:p>
        </p:txBody>
      </p:sp>
      <p:sp>
        <p:nvSpPr>
          <p:cNvPr id="62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9" name="Scaling of cross section times BR"/>
          <p:cNvSpPr txBox="1"/>
          <p:nvPr>
            <p:ph type="title" idx="4294967295"/>
          </p:nvPr>
        </p:nvSpPr>
        <p:spPr>
          <a:xfrm>
            <a:off x="952500" y="2170"/>
            <a:ext cx="11099800" cy="840365"/>
          </a:xfrm>
          <a:prstGeom prst="rect">
            <a:avLst/>
          </a:prstGeom>
        </p:spPr>
        <p:txBody>
          <a:bodyPr/>
          <a:lstStyle>
            <a:lvl1pPr>
              <a:defRPr sz="4000">
                <a:solidFill>
                  <a:srgbClr val="FF2600"/>
                </a:solidFill>
                <a:latin typeface="Georgia"/>
                <a:ea typeface="Georgia"/>
                <a:cs typeface="Georgia"/>
                <a:sym typeface="Georgia"/>
              </a:defRPr>
            </a:lvl1pPr>
          </a:lstStyle>
          <a:p>
            <a:pPr/>
            <a:r>
              <a:t>Scaling of cross section times BR</a:t>
            </a:r>
          </a:p>
        </p:txBody>
      </p:sp>
      <p:sp>
        <p:nvSpPr>
          <p:cNvPr id="63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31" name="xsBRscalings.pdf" descr="xsBRscalings.pdf"/>
          <p:cNvPicPr>
            <a:picLocks noChangeAspect="1"/>
          </p:cNvPicPr>
          <p:nvPr/>
        </p:nvPicPr>
        <p:blipFill>
          <a:blip r:embed="rId2">
            <a:extLst/>
          </a:blip>
          <a:stretch>
            <a:fillRect/>
          </a:stretch>
        </p:blipFill>
        <p:spPr>
          <a:xfrm>
            <a:off x="1399983" y="980807"/>
            <a:ext cx="10204834" cy="8132870"/>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3" name="Best fit signal strength"/>
          <p:cNvSpPr txBox="1"/>
          <p:nvPr>
            <p:ph type="title" idx="4294967295"/>
          </p:nvPr>
        </p:nvSpPr>
        <p:spPr>
          <a:xfrm>
            <a:off x="952500" y="2170"/>
            <a:ext cx="11099800" cy="840365"/>
          </a:xfrm>
          <a:prstGeom prst="rect">
            <a:avLst/>
          </a:prstGeom>
        </p:spPr>
        <p:txBody>
          <a:bodyPr/>
          <a:lstStyle>
            <a:lvl1pPr>
              <a:defRPr sz="4000">
                <a:solidFill>
                  <a:srgbClr val="FF2600"/>
                </a:solidFill>
                <a:latin typeface="Georgia"/>
                <a:ea typeface="Georgia"/>
                <a:cs typeface="Georgia"/>
                <a:sym typeface="Georgia"/>
              </a:defRPr>
            </a:lvl1pPr>
          </a:lstStyle>
          <a:p>
            <a:pPr/>
            <a:r>
              <a:t>Best fit signal strength</a:t>
            </a:r>
          </a:p>
        </p:txBody>
      </p:sp>
      <p:sp>
        <p:nvSpPr>
          <p:cNvPr id="63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35" name="Screen Shot 2017-05-01 at 15.42.41.png" descr="Screen Shot 2017-05-01 at 15.42.41.png"/>
          <p:cNvPicPr>
            <a:picLocks noChangeAspect="1"/>
          </p:cNvPicPr>
          <p:nvPr/>
        </p:nvPicPr>
        <p:blipFill>
          <a:blip r:embed="rId2">
            <a:extLst/>
          </a:blip>
          <a:stretch>
            <a:fillRect/>
          </a:stretch>
        </p:blipFill>
        <p:spPr>
          <a:xfrm>
            <a:off x="2898950" y="707465"/>
            <a:ext cx="7206900" cy="8338670"/>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38" name="xs_limits_K6_alpha_split_cv.pdf" descr="xs_limits_K6_alpha_split_cv.pdf"/>
          <p:cNvPicPr>
            <a:picLocks noChangeAspect="1"/>
          </p:cNvPicPr>
          <p:nvPr/>
        </p:nvPicPr>
        <p:blipFill>
          <a:blip r:embed="rId2">
            <a:extLst/>
          </a:blip>
          <a:stretch>
            <a:fillRect/>
          </a:stretch>
        </p:blipFill>
        <p:spPr>
          <a:xfrm>
            <a:off x="6563297" y="1605143"/>
            <a:ext cx="5689690" cy="5488120"/>
          </a:xfrm>
          <a:prstGeom prst="rect">
            <a:avLst/>
          </a:prstGeom>
          <a:ln w="12700">
            <a:miter lim="400000"/>
          </a:ln>
        </p:spPr>
      </p:pic>
      <p:sp>
        <p:nvSpPr>
          <p:cNvPr id="639" name="Expected (no Higgs) and observed limit on cross section times branching ratio"/>
          <p:cNvSpPr txBox="1"/>
          <p:nvPr>
            <p:ph type="title" idx="4294967295"/>
          </p:nvPr>
        </p:nvSpPr>
        <p:spPr>
          <a:xfrm>
            <a:off x="2070216" y="-53172"/>
            <a:ext cx="8864369" cy="1310020"/>
          </a:xfrm>
          <a:prstGeom prst="rect">
            <a:avLst/>
          </a:prstGeom>
        </p:spPr>
        <p:txBody>
          <a:bodyPr/>
          <a:lstStyle>
            <a:lvl1pPr defTabSz="572516">
              <a:defRPr sz="3920">
                <a:solidFill>
                  <a:srgbClr val="FF2600"/>
                </a:solidFill>
                <a:latin typeface="Georgia"/>
                <a:ea typeface="Georgia"/>
                <a:cs typeface="Georgia"/>
                <a:sym typeface="Georgia"/>
              </a:defRPr>
            </a:lvl1pPr>
          </a:lstStyle>
          <a:p>
            <a:pPr/>
            <a:r>
              <a:t>Expected (no Higgs) and observed limit on cross section times branching ratio</a:t>
            </a:r>
          </a:p>
        </p:txBody>
      </p:sp>
      <p:sp>
        <p:nvSpPr>
          <p:cNvPr id="640" name="sign(𝜅t/𝜅V)"/>
          <p:cNvSpPr txBox="1"/>
          <p:nvPr/>
        </p:nvSpPr>
        <p:spPr>
          <a:xfrm>
            <a:off x="8250684" y="6701000"/>
            <a:ext cx="961200" cy="33172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500"/>
            </a:pPr>
            <a:r>
              <a:t>sign(𝜅</a:t>
            </a:r>
            <a:r>
              <a:rPr baseline="-5999"/>
              <a:t>t</a:t>
            </a:r>
            <a:r>
              <a:t>/𝜅</a:t>
            </a:r>
            <a:r>
              <a:rPr baseline="-5999"/>
              <a:t>V</a:t>
            </a:r>
            <a:r>
              <a:t>)</a:t>
            </a:r>
          </a:p>
        </p:txBody>
      </p:sp>
      <p:pic>
        <p:nvPicPr>
          <p:cNvPr id="641" name="xs_limits_K6_split_cv.pdf" descr="xs_limits_K6_split_cv.pdf"/>
          <p:cNvPicPr>
            <a:picLocks noChangeAspect="1"/>
          </p:cNvPicPr>
          <p:nvPr/>
        </p:nvPicPr>
        <p:blipFill>
          <a:blip r:embed="rId3">
            <a:extLst/>
          </a:blip>
          <a:stretch>
            <a:fillRect/>
          </a:stretch>
        </p:blipFill>
        <p:spPr>
          <a:xfrm>
            <a:off x="492375" y="1605143"/>
            <a:ext cx="5629274" cy="5488120"/>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43" name="xs_limits_K6.pdf" descr="xs_limits_K6.pdf"/>
          <p:cNvPicPr>
            <a:picLocks noChangeAspect="1"/>
          </p:cNvPicPr>
          <p:nvPr/>
        </p:nvPicPr>
        <p:blipFill>
          <a:blip r:embed="rId2">
            <a:extLst/>
          </a:blip>
          <a:stretch>
            <a:fillRect/>
          </a:stretch>
        </p:blipFill>
        <p:spPr>
          <a:xfrm>
            <a:off x="521874" y="1677127"/>
            <a:ext cx="5576220" cy="5436397"/>
          </a:xfrm>
          <a:prstGeom prst="rect">
            <a:avLst/>
          </a:prstGeom>
          <a:ln w="12700">
            <a:miter lim="400000"/>
          </a:ln>
        </p:spPr>
      </p:pic>
      <p:sp>
        <p:nvSpPr>
          <p:cNvPr id="644" name="PAS"/>
          <p:cNvSpPr txBox="1"/>
          <p:nvPr/>
        </p:nvSpPr>
        <p:spPr>
          <a:xfrm rot="19800000">
            <a:off x="617375" y="1453463"/>
            <a:ext cx="102066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9300"/>
                </a:solidFill>
                <a:latin typeface="Helvetica"/>
                <a:ea typeface="Helvetica"/>
                <a:cs typeface="Helvetica"/>
                <a:sym typeface="Helvetica"/>
              </a:defRPr>
            </a:lvl1pPr>
          </a:lstStyle>
          <a:p>
            <a:pPr/>
            <a:r>
              <a:t>PAS</a:t>
            </a:r>
          </a:p>
        </p:txBody>
      </p:sp>
      <p:pic>
        <p:nvPicPr>
          <p:cNvPr id="645" name="xs_limits_K7.pdf" descr="xs_limits_K7.pdf"/>
          <p:cNvPicPr>
            <a:picLocks noChangeAspect="1"/>
          </p:cNvPicPr>
          <p:nvPr/>
        </p:nvPicPr>
        <p:blipFill>
          <a:blip r:embed="rId3">
            <a:extLst/>
          </a:blip>
          <a:stretch>
            <a:fillRect/>
          </a:stretch>
        </p:blipFill>
        <p:spPr>
          <a:xfrm>
            <a:off x="6728671" y="1677127"/>
            <a:ext cx="5576219" cy="5436397"/>
          </a:xfrm>
          <a:prstGeom prst="rect">
            <a:avLst/>
          </a:prstGeom>
          <a:ln w="12700">
            <a:miter lim="400000"/>
          </a:ln>
        </p:spPr>
      </p:pic>
      <p:sp>
        <p:nvSpPr>
          <p:cNvPr id="646" name="H→gg/γγ/Zγ not resolved"/>
          <p:cNvSpPr txBox="1"/>
          <p:nvPr/>
        </p:nvSpPr>
        <p:spPr>
          <a:xfrm>
            <a:off x="1724248" y="7305781"/>
            <a:ext cx="368998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500"/>
            </a:pPr>
            <a:r>
              <a:t>H</a:t>
            </a:r>
            <a:r>
              <a:t>→gg/γγ/Zγ not resolved</a:t>
            </a:r>
          </a:p>
        </p:txBody>
      </p:sp>
      <p:sp>
        <p:nvSpPr>
          <p:cNvPr id="647" name="H→gg/γγ/Zγ resolved"/>
          <p:cNvSpPr txBox="1"/>
          <p:nvPr/>
        </p:nvSpPr>
        <p:spPr>
          <a:xfrm>
            <a:off x="8242759" y="7305781"/>
            <a:ext cx="316039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500"/>
            </a:pPr>
            <a:r>
              <a:t>H</a:t>
            </a:r>
            <a:r>
              <a:t>→gg/γγ/Zγ resolved</a:t>
            </a:r>
          </a:p>
        </p:txBody>
      </p:sp>
      <p:sp>
        <p:nvSpPr>
          <p:cNvPr id="648" name="Expected (no Higgs) and observed limit on cross section times branching ratio"/>
          <p:cNvSpPr txBox="1"/>
          <p:nvPr>
            <p:ph type="title" idx="4294967295"/>
          </p:nvPr>
        </p:nvSpPr>
        <p:spPr>
          <a:xfrm>
            <a:off x="2070216" y="-53172"/>
            <a:ext cx="8864369" cy="1310020"/>
          </a:xfrm>
          <a:prstGeom prst="rect">
            <a:avLst/>
          </a:prstGeom>
        </p:spPr>
        <p:txBody>
          <a:bodyPr/>
          <a:lstStyle>
            <a:lvl1pPr defTabSz="572516">
              <a:defRPr sz="3920">
                <a:solidFill>
                  <a:srgbClr val="FF2600"/>
                </a:solidFill>
                <a:latin typeface="Georgia"/>
                <a:ea typeface="Georgia"/>
                <a:cs typeface="Georgia"/>
                <a:sym typeface="Georgia"/>
              </a:defRPr>
            </a:lvl1pPr>
          </a:lstStyle>
          <a:p>
            <a:pPr/>
            <a:r>
              <a:t>Expected (no Higgs) and observed limit on cross section times branching ratio</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0" name="Overlap of ttH and (tHq+tHW)"/>
          <p:cNvSpPr txBox="1"/>
          <p:nvPr>
            <p:ph type="title" idx="4294967295"/>
          </p:nvPr>
        </p:nvSpPr>
        <p:spPr>
          <a:xfrm>
            <a:off x="952500" y="2170"/>
            <a:ext cx="11099800" cy="840365"/>
          </a:xfrm>
          <a:prstGeom prst="rect">
            <a:avLst/>
          </a:prstGeom>
        </p:spPr>
        <p:txBody>
          <a:bodyPr/>
          <a:lstStyle>
            <a:lvl1pPr>
              <a:defRPr sz="4000">
                <a:solidFill>
                  <a:srgbClr val="FF2600"/>
                </a:solidFill>
                <a:latin typeface="Georgia"/>
                <a:ea typeface="Georgia"/>
                <a:cs typeface="Georgia"/>
                <a:sym typeface="Georgia"/>
              </a:defRPr>
            </a:lvl1pPr>
          </a:lstStyle>
          <a:p>
            <a:pPr/>
            <a:r>
              <a:t>Overlap of ttH and (tHq+tHW)</a:t>
            </a:r>
          </a:p>
        </p:txBody>
      </p:sp>
      <p:sp>
        <p:nvSpPr>
          <p:cNvPr id="65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52" name="Screen Shot 2017-05-01 at 15.44.11.png" descr="Screen Shot 2017-05-01 at 15.44.11.png"/>
          <p:cNvPicPr>
            <a:picLocks noChangeAspect="1"/>
          </p:cNvPicPr>
          <p:nvPr/>
        </p:nvPicPr>
        <p:blipFill>
          <a:blip r:embed="rId2">
            <a:extLst/>
          </a:blip>
          <a:stretch>
            <a:fillRect/>
          </a:stretch>
        </p:blipFill>
        <p:spPr>
          <a:xfrm>
            <a:off x="3312371" y="960307"/>
            <a:ext cx="6380059" cy="1984315"/>
          </a:xfrm>
          <a:prstGeom prst="rect">
            <a:avLst/>
          </a:prstGeom>
          <a:ln w="12700">
            <a:miter lim="400000"/>
          </a:ln>
        </p:spPr>
      </p:pic>
      <p:pic>
        <p:nvPicPr>
          <p:cNvPr id="653" name="Screen Shot 2017-05-01 at 15.43.52.png" descr="Screen Shot 2017-05-01 at 15.43.52.png"/>
          <p:cNvPicPr>
            <a:picLocks noChangeAspect="1"/>
          </p:cNvPicPr>
          <p:nvPr/>
        </p:nvPicPr>
        <p:blipFill>
          <a:blip r:embed="rId3">
            <a:extLst/>
          </a:blip>
          <a:stretch>
            <a:fillRect/>
          </a:stretch>
        </p:blipFill>
        <p:spPr>
          <a:xfrm>
            <a:off x="3416699" y="3339813"/>
            <a:ext cx="6171402" cy="449439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Data and Monte Carlo samples"/>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Data and Monte Carlo samples</a:t>
            </a:r>
          </a:p>
        </p:txBody>
      </p:sp>
      <p:sp>
        <p:nvSpPr>
          <p:cNvPr id="209" name="Slide Number"/>
          <p:cNvSpPr txBox="1"/>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0" name="Data: Full 2016 dataset with integrated luminosity 35.9 fb-1.…"/>
          <p:cNvSpPr txBox="1"/>
          <p:nvPr/>
        </p:nvSpPr>
        <p:spPr>
          <a:xfrm>
            <a:off x="768482" y="606680"/>
            <a:ext cx="11467835" cy="18923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spcBef>
                <a:spcPts val="100"/>
              </a:spcBef>
              <a:buSzPct val="75000"/>
              <a:buChar char="•"/>
              <a:defRPr sz="2500"/>
            </a:pPr>
            <a:r>
              <a:rPr b="1">
                <a:latin typeface="Helvetica"/>
                <a:ea typeface="Helvetica"/>
                <a:cs typeface="Helvetica"/>
                <a:sym typeface="Helvetica"/>
              </a:rPr>
              <a:t>Data</a:t>
            </a:r>
            <a:r>
              <a:t>: Full 2016 dataset with integrated luminosity </a:t>
            </a:r>
            <a:r>
              <a:rPr>
                <a:solidFill>
                  <a:srgbClr val="FF2600"/>
                </a:solidFill>
              </a:rPr>
              <a:t>35.9 fb</a:t>
            </a:r>
            <a:r>
              <a:rPr baseline="31999">
                <a:solidFill>
                  <a:srgbClr val="FF2600"/>
                </a:solidFill>
              </a:rPr>
              <a:t>-1</a:t>
            </a:r>
            <a:r>
              <a:t>. </a:t>
            </a:r>
          </a:p>
          <a:p>
            <a:pPr lvl="1" marL="889000" indent="-444500" algn="l">
              <a:spcBef>
                <a:spcPts val="100"/>
              </a:spcBef>
              <a:buSzPct val="75000"/>
              <a:buChar char="➡"/>
              <a:defRPr sz="2500"/>
            </a:pPr>
            <a:r>
              <a:t>23 Sep 2016 re-reco(Run B to G), Prompt-reco(Run H).</a:t>
            </a:r>
          </a:p>
          <a:p>
            <a:pPr marL="444500" indent="-444500" algn="l">
              <a:spcBef>
                <a:spcPts val="2000"/>
              </a:spcBef>
              <a:buSzPct val="75000"/>
              <a:buChar char="•"/>
              <a:defRPr sz="2500"/>
            </a:pPr>
            <a:r>
              <a:rPr b="1">
                <a:latin typeface="Helvetica"/>
                <a:ea typeface="Helvetica"/>
                <a:cs typeface="Helvetica"/>
                <a:sym typeface="Helvetica"/>
              </a:rPr>
              <a:t>MC</a:t>
            </a:r>
            <a:r>
              <a:t>: PU Moriond 17 samples, corrected for efficiency scale factors and pile-up weights. Scaled to NLO or NNLO cross section as applicable.</a:t>
            </a:r>
          </a:p>
        </p:txBody>
      </p:sp>
      <p:pic>
        <p:nvPicPr>
          <p:cNvPr id="211" name="Screen Shot 2017-04-20 at 11.55.23.png" descr="Screen Shot 2017-04-20 at 11.55.23.png"/>
          <p:cNvPicPr>
            <a:picLocks noChangeAspect="1"/>
          </p:cNvPicPr>
          <p:nvPr/>
        </p:nvPicPr>
        <p:blipFill>
          <a:blip r:embed="rId2">
            <a:extLst/>
          </a:blip>
          <a:stretch>
            <a:fillRect/>
          </a:stretch>
        </p:blipFill>
        <p:spPr>
          <a:xfrm>
            <a:off x="2668996" y="3474399"/>
            <a:ext cx="7666808" cy="5885086"/>
          </a:xfrm>
          <a:prstGeom prst="rect">
            <a:avLst/>
          </a:prstGeom>
          <a:ln w="12700">
            <a:miter lim="400000"/>
          </a:ln>
        </p:spPr>
      </p:pic>
      <p:pic>
        <p:nvPicPr>
          <p:cNvPr id="212" name="Screen Shot 2017-04-20 at 11.56.41.png" descr="Screen Shot 2017-04-20 at 11.56.41.png"/>
          <p:cNvPicPr>
            <a:picLocks noChangeAspect="1"/>
          </p:cNvPicPr>
          <p:nvPr/>
        </p:nvPicPr>
        <p:blipFill>
          <a:blip r:embed="rId3">
            <a:extLst/>
          </a:blip>
          <a:stretch>
            <a:fillRect/>
          </a:stretch>
        </p:blipFill>
        <p:spPr>
          <a:xfrm>
            <a:off x="2184865" y="2505433"/>
            <a:ext cx="8635070" cy="950952"/>
          </a:xfrm>
          <a:prstGeom prst="rect">
            <a:avLst/>
          </a:prstGeom>
          <a:ln w="12700">
            <a:miter lim="400000"/>
          </a:ln>
        </p:spPr>
      </p:pic>
      <p:sp>
        <p:nvSpPr>
          <p:cNvPr id="213" name="signal"/>
          <p:cNvSpPr txBox="1"/>
          <p:nvPr/>
        </p:nvSpPr>
        <p:spPr>
          <a:xfrm rot="16200000">
            <a:off x="1166606" y="2882761"/>
            <a:ext cx="848272"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000">
                <a:solidFill>
                  <a:srgbClr val="011993"/>
                </a:solidFill>
                <a:latin typeface="Helvetica"/>
                <a:ea typeface="Helvetica"/>
                <a:cs typeface="Helvetica"/>
                <a:sym typeface="Helvetica"/>
              </a:defRPr>
            </a:lvl1pPr>
          </a:lstStyle>
          <a:p>
            <a:pPr/>
            <a:r>
              <a:t>signal</a:t>
            </a:r>
          </a:p>
        </p:txBody>
      </p:sp>
      <p:sp>
        <p:nvSpPr>
          <p:cNvPr id="214" name="backgrounds"/>
          <p:cNvSpPr txBox="1"/>
          <p:nvPr/>
        </p:nvSpPr>
        <p:spPr>
          <a:xfrm rot="16200000">
            <a:off x="736183" y="6188342"/>
            <a:ext cx="170911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000">
                <a:solidFill>
                  <a:srgbClr val="011993"/>
                </a:solidFill>
                <a:latin typeface="Helvetica"/>
                <a:ea typeface="Helvetica"/>
                <a:cs typeface="Helvetica"/>
                <a:sym typeface="Helvetica"/>
              </a:defRPr>
            </a:lvl1pPr>
          </a:lstStyle>
          <a:p>
            <a:pPr/>
            <a:r>
              <a:t>backgrounds</a:t>
            </a:r>
          </a:p>
        </p:txBody>
      </p:sp>
      <p:sp>
        <p:nvSpPr>
          <p:cNvPr id="215" name="Prompt…"/>
          <p:cNvSpPr txBox="1"/>
          <p:nvPr/>
        </p:nvSpPr>
        <p:spPr>
          <a:xfrm>
            <a:off x="10264417" y="4894842"/>
            <a:ext cx="998729"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000"/>
            </a:pPr>
            <a:r>
              <a:t>Prompt</a:t>
            </a:r>
          </a:p>
          <a:p>
            <a:pPr>
              <a:defRPr sz="2000"/>
            </a:pPr>
            <a:r>
              <a:t>leptons</a:t>
            </a:r>
          </a:p>
        </p:txBody>
      </p:sp>
      <p:sp>
        <p:nvSpPr>
          <p:cNvPr id="216" name="Non-prompt…"/>
          <p:cNvSpPr txBox="1"/>
          <p:nvPr/>
        </p:nvSpPr>
        <p:spPr>
          <a:xfrm>
            <a:off x="10210579" y="7526016"/>
            <a:ext cx="154914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000"/>
            </a:pPr>
            <a:r>
              <a:t>Non-prompt</a:t>
            </a:r>
          </a:p>
          <a:p>
            <a:pPr>
              <a:defRPr sz="2000"/>
            </a:pPr>
            <a:r>
              <a:t>leptons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Triggers and efficiencies"/>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Triggers and efficiencies</a:t>
            </a:r>
          </a:p>
        </p:txBody>
      </p:sp>
      <p:sp>
        <p:nvSpPr>
          <p:cNvPr id="219" name="Slide Number"/>
          <p:cNvSpPr txBox="1"/>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0" name="Same set of single, di- and multi-lepton triggers as ttH analysis(HIG-17-004).…"/>
          <p:cNvSpPr txBox="1"/>
          <p:nvPr/>
        </p:nvSpPr>
        <p:spPr>
          <a:xfrm>
            <a:off x="467287" y="798780"/>
            <a:ext cx="12070226" cy="16256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spcBef>
                <a:spcPts val="2000"/>
              </a:spcBef>
              <a:buSzPct val="120000"/>
              <a:buChar char="•"/>
              <a:defRPr b="1" sz="2500">
                <a:latin typeface="Helvetica"/>
                <a:ea typeface="Helvetica"/>
                <a:cs typeface="Helvetica"/>
                <a:sym typeface="Helvetica"/>
              </a:defRPr>
            </a:pPr>
            <a:r>
              <a:t>Same set of single, di- and multi-lepton triggers as ttH analysis</a:t>
            </a:r>
            <a:r>
              <a:rPr b="0">
                <a:latin typeface="+mn-lt"/>
                <a:ea typeface="+mn-ea"/>
                <a:cs typeface="+mn-cs"/>
                <a:sym typeface="Helvetica Light"/>
              </a:rPr>
              <a:t>(</a:t>
            </a:r>
            <a:r>
              <a:rPr b="0" u="sng">
                <a:latin typeface="+mn-lt"/>
                <a:ea typeface="+mn-ea"/>
                <a:cs typeface="+mn-cs"/>
                <a:sym typeface="Helvetica Light"/>
                <a:hlinkClick r:id="rId2" invalidUrl="" action="" tgtFrame="" tooltip="" history="1" highlightClick="0" endSnd="0"/>
              </a:rPr>
              <a:t>HIG-17-004</a:t>
            </a:r>
            <a:r>
              <a:rPr b="0">
                <a:latin typeface="+mn-lt"/>
                <a:ea typeface="+mn-ea"/>
                <a:cs typeface="+mn-cs"/>
                <a:sym typeface="Helvetica Light"/>
              </a:rPr>
              <a:t>)</a:t>
            </a:r>
            <a:r>
              <a:t>.</a:t>
            </a:r>
            <a:endParaRPr b="0">
              <a:latin typeface="+mn-lt"/>
              <a:ea typeface="+mn-ea"/>
              <a:cs typeface="+mn-cs"/>
              <a:sym typeface="Helvetica Light"/>
            </a:endParaRPr>
          </a:p>
          <a:p>
            <a:pPr marL="444500" indent="-444500" algn="l">
              <a:buSzPct val="120000"/>
              <a:buChar char="•"/>
              <a:defRPr b="1" sz="2500">
                <a:latin typeface="Helvetica"/>
                <a:ea typeface="Helvetica"/>
                <a:cs typeface="Helvetica"/>
                <a:sym typeface="Helvetica"/>
              </a:defRPr>
            </a:pPr>
            <a:r>
              <a:t>Efficiency:</a:t>
            </a:r>
            <a:r>
              <a:rPr b="0">
                <a:latin typeface="+mn-lt"/>
                <a:ea typeface="+mn-ea"/>
                <a:cs typeface="+mn-cs"/>
                <a:sym typeface="Helvetica Light"/>
              </a:rPr>
              <a:t> measured in events collected with MET trigger                              ~1% difference between data and MC (See backup for details).</a:t>
            </a:r>
            <a:endParaRPr b="0">
              <a:latin typeface="+mn-lt"/>
              <a:ea typeface="+mn-ea"/>
              <a:cs typeface="+mn-cs"/>
              <a:sym typeface="Helvetica Light"/>
            </a:endParaRPr>
          </a:p>
          <a:p>
            <a:pPr lvl="2" algn="l">
              <a:defRPr b="1" sz="2500">
                <a:latin typeface="Helvetica"/>
                <a:ea typeface="Helvetica"/>
                <a:cs typeface="Helvetica"/>
                <a:sym typeface="Helvetica"/>
              </a:defRPr>
            </a:pPr>
            <a:r>
              <a:rPr b="0">
                <a:latin typeface="+mn-lt"/>
                <a:ea typeface="+mn-ea"/>
                <a:cs typeface="+mn-cs"/>
                <a:sym typeface="Helvetica Light"/>
              </a:rPr>
              <a:t>accounted for via scale factors.</a:t>
            </a:r>
          </a:p>
        </p:txBody>
      </p:sp>
      <p:pic>
        <p:nvPicPr>
          <p:cNvPr id="221" name="Screen Shot 2017-04-20 at 12.03.36.png" descr="Screen Shot 2017-04-20 at 12.03.36.png"/>
          <p:cNvPicPr>
            <a:picLocks noChangeAspect="1"/>
          </p:cNvPicPr>
          <p:nvPr/>
        </p:nvPicPr>
        <p:blipFill>
          <a:blip r:embed="rId3">
            <a:extLst/>
          </a:blip>
          <a:stretch>
            <a:fillRect/>
          </a:stretch>
        </p:blipFill>
        <p:spPr>
          <a:xfrm>
            <a:off x="161354" y="2915232"/>
            <a:ext cx="6013487" cy="6396646"/>
          </a:xfrm>
          <a:prstGeom prst="rect">
            <a:avLst/>
          </a:prstGeom>
          <a:ln w="12700">
            <a:miter lim="400000"/>
          </a:ln>
        </p:spPr>
      </p:pic>
      <p:pic>
        <p:nvPicPr>
          <p:cNvPr id="222" name="Screen Shot 2017-04-20 at 12.03.51.png" descr="Screen Shot 2017-04-20 at 12.03.51.png"/>
          <p:cNvPicPr>
            <a:picLocks noChangeAspect="1"/>
          </p:cNvPicPr>
          <p:nvPr/>
        </p:nvPicPr>
        <p:blipFill>
          <a:blip r:embed="rId4">
            <a:extLst/>
          </a:blip>
          <a:stretch>
            <a:fillRect/>
          </a:stretch>
        </p:blipFill>
        <p:spPr>
          <a:xfrm>
            <a:off x="6319676" y="4092711"/>
            <a:ext cx="6504720" cy="523155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Object selection"/>
          <p:cNvSpPr txBox="1"/>
          <p:nvPr>
            <p:ph type="title" idx="4294967295"/>
          </p:nvPr>
        </p:nvSpPr>
        <p:spPr>
          <a:xfrm>
            <a:off x="952500" y="2170"/>
            <a:ext cx="11099800" cy="840365"/>
          </a:xfrm>
          <a:prstGeom prst="rect">
            <a:avLst/>
          </a:prstGeom>
        </p:spPr>
        <p:txBody>
          <a:bodyPr/>
          <a:lstStyle>
            <a:lvl1pPr>
              <a:defRPr sz="4000">
                <a:solidFill>
                  <a:srgbClr val="0433FF"/>
                </a:solidFill>
                <a:latin typeface="Georgia"/>
                <a:ea typeface="Georgia"/>
                <a:cs typeface="Georgia"/>
                <a:sym typeface="Georgia"/>
              </a:defRPr>
            </a:lvl1pPr>
          </a:lstStyle>
          <a:p>
            <a:pPr/>
            <a:r>
              <a:t>Object selection</a:t>
            </a:r>
          </a:p>
        </p:txBody>
      </p:sp>
      <p:sp>
        <p:nvSpPr>
          <p:cNvPr id="225" name="Slide Number"/>
          <p:cNvSpPr txBox="1"/>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6" name="Use lepton MVA developed for ttH analysis for optimal selection of prompt leptons and suppression of non-prompt leptons.…"/>
          <p:cNvSpPr txBox="1"/>
          <p:nvPr/>
        </p:nvSpPr>
        <p:spPr>
          <a:xfrm>
            <a:off x="768482" y="702861"/>
            <a:ext cx="11467835" cy="18796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spcBef>
                <a:spcPts val="2000"/>
              </a:spcBef>
              <a:buSzPct val="75000"/>
              <a:buChar char="•"/>
              <a:defRPr sz="2500"/>
            </a:pPr>
            <a:r>
              <a:t>Use </a:t>
            </a:r>
            <a:r>
              <a:rPr b="1">
                <a:latin typeface="Helvetica"/>
                <a:ea typeface="Helvetica"/>
                <a:cs typeface="Helvetica"/>
                <a:sym typeface="Helvetica"/>
              </a:rPr>
              <a:t>lepton MVA</a:t>
            </a:r>
            <a:r>
              <a:t> developed for ttH analysis for optimal selection of prompt leptons and suppression of non-prompt leptons.</a:t>
            </a:r>
          </a:p>
          <a:p>
            <a:pPr marL="444500" indent="-444500" algn="l">
              <a:spcBef>
                <a:spcPts val="2000"/>
              </a:spcBef>
              <a:buSzPct val="75000"/>
              <a:buChar char="•"/>
              <a:defRPr sz="2500"/>
            </a:pPr>
            <a:r>
              <a:t>Three levels of lepton selection: </a:t>
            </a:r>
            <a:r>
              <a:rPr>
                <a:solidFill>
                  <a:srgbClr val="FF2600"/>
                </a:solidFill>
              </a:rPr>
              <a:t>loose</a:t>
            </a:r>
            <a:r>
              <a:t> (low resonance event veto), </a:t>
            </a:r>
            <a:r>
              <a:rPr>
                <a:solidFill>
                  <a:srgbClr val="FF2600"/>
                </a:solidFill>
              </a:rPr>
              <a:t>fakeable object </a:t>
            </a:r>
            <a:r>
              <a:t>(fake estimation from data), </a:t>
            </a:r>
            <a:r>
              <a:rPr>
                <a:solidFill>
                  <a:srgbClr val="FF2600"/>
                </a:solidFill>
              </a:rPr>
              <a:t>tight</a:t>
            </a:r>
            <a:r>
              <a:t> (actual signal selection).</a:t>
            </a:r>
          </a:p>
        </p:txBody>
      </p:sp>
      <p:pic>
        <p:nvPicPr>
          <p:cNvPr id="227" name="Screen Shot 2017-04-21 at 14.59.16.png" descr="Screen Shot 2017-04-21 at 14.59.16.png"/>
          <p:cNvPicPr>
            <a:picLocks noChangeAspect="1"/>
          </p:cNvPicPr>
          <p:nvPr/>
        </p:nvPicPr>
        <p:blipFill>
          <a:blip r:embed="rId2">
            <a:extLst/>
          </a:blip>
          <a:stretch>
            <a:fillRect/>
          </a:stretch>
        </p:blipFill>
        <p:spPr>
          <a:xfrm>
            <a:off x="72087" y="3100090"/>
            <a:ext cx="5400745" cy="2763172"/>
          </a:xfrm>
          <a:prstGeom prst="rect">
            <a:avLst/>
          </a:prstGeom>
          <a:ln w="12700">
            <a:miter lim="400000"/>
          </a:ln>
        </p:spPr>
      </p:pic>
      <p:pic>
        <p:nvPicPr>
          <p:cNvPr id="228" name="Screen Shot 2017-04-21 at 14.59.01.png" descr="Screen Shot 2017-04-21 at 14.59.01.png"/>
          <p:cNvPicPr>
            <a:picLocks noChangeAspect="1"/>
          </p:cNvPicPr>
          <p:nvPr/>
        </p:nvPicPr>
        <p:blipFill>
          <a:blip r:embed="rId3">
            <a:extLst/>
          </a:blip>
          <a:stretch>
            <a:fillRect/>
          </a:stretch>
        </p:blipFill>
        <p:spPr>
          <a:xfrm>
            <a:off x="5410284" y="3103264"/>
            <a:ext cx="7394931" cy="4323402"/>
          </a:xfrm>
          <a:prstGeom prst="rect">
            <a:avLst/>
          </a:prstGeom>
          <a:ln w="12700">
            <a:miter lim="400000"/>
          </a:ln>
        </p:spPr>
      </p:pic>
      <p:sp>
        <p:nvSpPr>
          <p:cNvPr id="229" name="Muons"/>
          <p:cNvSpPr txBox="1"/>
          <p:nvPr/>
        </p:nvSpPr>
        <p:spPr>
          <a:xfrm>
            <a:off x="225121" y="2703579"/>
            <a:ext cx="93260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000">
                <a:latin typeface="Helvetica"/>
                <a:ea typeface="Helvetica"/>
                <a:cs typeface="Helvetica"/>
                <a:sym typeface="Helvetica"/>
              </a:defRPr>
            </a:lvl1pPr>
          </a:lstStyle>
          <a:p>
            <a:pPr/>
            <a:r>
              <a:t>Muons</a:t>
            </a:r>
          </a:p>
        </p:txBody>
      </p:sp>
      <p:sp>
        <p:nvSpPr>
          <p:cNvPr id="230" name="Electrons"/>
          <p:cNvSpPr txBox="1"/>
          <p:nvPr/>
        </p:nvSpPr>
        <p:spPr>
          <a:xfrm>
            <a:off x="5453904" y="2703579"/>
            <a:ext cx="1271812"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000">
                <a:latin typeface="Helvetica"/>
                <a:ea typeface="Helvetica"/>
                <a:cs typeface="Helvetica"/>
                <a:sym typeface="Helvetica"/>
              </a:defRPr>
            </a:lvl1pPr>
          </a:lstStyle>
          <a:p>
            <a:pPr/>
            <a:r>
              <a:t>Electrons</a:t>
            </a:r>
          </a:p>
        </p:txBody>
      </p:sp>
      <p:sp>
        <p:nvSpPr>
          <p:cNvPr id="231" name="Jets…"/>
          <p:cNvSpPr txBox="1"/>
          <p:nvPr/>
        </p:nvSpPr>
        <p:spPr>
          <a:xfrm>
            <a:off x="2252091" y="7446515"/>
            <a:ext cx="8500619" cy="20614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2500">
                <a:latin typeface="Helvetica"/>
                <a:ea typeface="Helvetica"/>
                <a:cs typeface="Helvetica"/>
                <a:sym typeface="Helvetica"/>
              </a:defRPr>
            </a:pPr>
            <a:r>
              <a:rPr sz="2000"/>
              <a:t>Jets</a:t>
            </a:r>
            <a:endParaRPr sz="2000"/>
          </a:p>
          <a:p>
            <a:pPr marL="182880" indent="-182880" algn="l">
              <a:buClr>
                <a:srgbClr val="000000"/>
              </a:buClr>
              <a:buSzPct val="80000"/>
              <a:buChar char="✓"/>
              <a:defRPr sz="2500"/>
            </a:pPr>
            <a:r>
              <a:rPr sz="2000"/>
              <a:t>AK4 CHS PF jets, loose Id</a:t>
            </a:r>
            <a:endParaRPr sz="2000"/>
          </a:p>
          <a:p>
            <a:pPr marL="182880" indent="-182880" algn="l">
              <a:buClr>
                <a:srgbClr val="000000"/>
              </a:buClr>
              <a:buSzPct val="80000"/>
              <a:buChar char="✓"/>
              <a:defRPr sz="2500"/>
            </a:pPr>
            <a:r>
              <a:rPr sz="2000"/>
              <a:t>p</a:t>
            </a:r>
            <a:r>
              <a:rPr baseline="-5999" sz="2000"/>
              <a:t>T</a:t>
            </a:r>
            <a:r>
              <a:rPr sz="2000"/>
              <a:t> &gt; 25 GeV for |𝜂| &lt; 2.4 and p</a:t>
            </a:r>
            <a:r>
              <a:rPr baseline="-5999" sz="2000"/>
              <a:t>T</a:t>
            </a:r>
            <a:r>
              <a:rPr sz="2000"/>
              <a:t> &gt; 40 GeV for |𝜂| &gt; 2.4</a:t>
            </a:r>
            <a:endParaRPr sz="2000"/>
          </a:p>
          <a:p>
            <a:pPr marL="182880" indent="-182880" algn="l">
              <a:buClr>
                <a:srgbClr val="000000"/>
              </a:buClr>
              <a:buSzPct val="80000"/>
              <a:buChar char="✓"/>
              <a:defRPr sz="2500"/>
            </a:pPr>
            <a:r>
              <a:rPr sz="2000"/>
              <a:t>Separated from any fakeable lepton candidate by 𝛥R &gt; 0.4</a:t>
            </a:r>
            <a:endParaRPr sz="2000"/>
          </a:p>
          <a:p>
            <a:pPr marL="182880" indent="-182880" algn="l">
              <a:buClr>
                <a:srgbClr val="000000"/>
              </a:buClr>
              <a:buSzPct val="80000"/>
              <a:buChar char="✓"/>
              <a:defRPr sz="2500"/>
            </a:pPr>
            <a:r>
              <a:rPr sz="2000"/>
              <a:t>JEC: Summer16_23Sep2016V3</a:t>
            </a:r>
            <a:endParaRPr sz="2000"/>
          </a:p>
          <a:p>
            <a:pPr marL="182880" indent="-182880" algn="l">
              <a:buClr>
                <a:srgbClr val="000000"/>
              </a:buClr>
              <a:buSzPct val="80000"/>
              <a:buChar char="✓"/>
              <a:defRPr sz="2500"/>
            </a:pPr>
            <a:r>
              <a:rPr sz="2000"/>
              <a:t>CSVv2 b-tagging loose and medium working points for identifying b-jets</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